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</p:sldMasterIdLst>
  <p:handoutMasterIdLst>
    <p:handoutMasterId r:id="rId22"/>
  </p:handoutMasterIdLst>
  <p:sldIdLst>
    <p:sldId id="256" r:id="rId9"/>
    <p:sldId id="269" r:id="rId10"/>
    <p:sldId id="284" r:id="rId11"/>
    <p:sldId id="263" r:id="rId12"/>
    <p:sldId id="270" r:id="rId13"/>
    <p:sldId id="271" r:id="rId14"/>
    <p:sldId id="272" r:id="rId15"/>
    <p:sldId id="273" r:id="rId16"/>
    <p:sldId id="275" r:id="rId17"/>
    <p:sldId id="276" r:id="rId18"/>
    <p:sldId id="293" r:id="rId19"/>
    <p:sldId id="296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CC38F9-692C-1BDC-D302-9433DBAEE961}" name="Keya Chatterjee" initials="KC" userId="S::keya.chatterjee@tcgdigital.com::0facd145-8cf8-4c54-b52b-b757e9ee3b6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A68"/>
    <a:srgbClr val="0F2864"/>
    <a:srgbClr val="057F61"/>
    <a:srgbClr val="F4B64A"/>
    <a:srgbClr val="787878"/>
    <a:srgbClr val="DCDCDC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53A72-DA29-4455-B9FC-A38461F458CC}" v="1" dt="2025-10-13T07:51:37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tanu Ray Chaudhuri" userId="b2f8ca68-197d-4da4-aea3-383a78c0f9d8" providerId="ADAL" clId="{04453A72-DA29-4455-B9FC-A38461F458CC}"/>
    <pc:docChg chg="addSld delSld modSld">
      <pc:chgData name="Shantanu Ray Chaudhuri" userId="b2f8ca68-197d-4da4-aea3-383a78c0f9d8" providerId="ADAL" clId="{04453A72-DA29-4455-B9FC-A38461F458CC}" dt="2025-10-13T07:59:26.977" v="348" actId="13926"/>
      <pc:docMkLst>
        <pc:docMk/>
      </pc:docMkLst>
      <pc:sldChg chg="modSp mod">
        <pc:chgData name="Shantanu Ray Chaudhuri" userId="b2f8ca68-197d-4da4-aea3-383a78c0f9d8" providerId="ADAL" clId="{04453A72-DA29-4455-B9FC-A38461F458CC}" dt="2025-10-13T07:59:08.362" v="347" actId="13926"/>
        <pc:sldMkLst>
          <pc:docMk/>
          <pc:sldMk cId="2853381593" sldId="263"/>
        </pc:sldMkLst>
        <pc:graphicFrameChg chg="modGraphic">
          <ac:chgData name="Shantanu Ray Chaudhuri" userId="b2f8ca68-197d-4da4-aea3-383a78c0f9d8" providerId="ADAL" clId="{04453A72-DA29-4455-B9FC-A38461F458CC}" dt="2025-10-13T07:59:08.362" v="347" actId="13926"/>
          <ac:graphicFrameMkLst>
            <pc:docMk/>
            <pc:sldMk cId="2853381593" sldId="263"/>
            <ac:graphicFrameMk id="2" creationId="{00000000-0000-0000-0000-000000000000}"/>
          </ac:graphicFrameMkLst>
        </pc:graphicFrameChg>
      </pc:sldChg>
      <pc:sldChg chg="modSp mod">
        <pc:chgData name="Shantanu Ray Chaudhuri" userId="b2f8ca68-197d-4da4-aea3-383a78c0f9d8" providerId="ADAL" clId="{04453A72-DA29-4455-B9FC-A38461F458CC}" dt="2025-10-13T07:59:26.977" v="348" actId="13926"/>
        <pc:sldMkLst>
          <pc:docMk/>
          <pc:sldMk cId="14939977" sldId="272"/>
        </pc:sldMkLst>
        <pc:spChg chg="mod">
          <ac:chgData name="Shantanu Ray Chaudhuri" userId="b2f8ca68-197d-4da4-aea3-383a78c0f9d8" providerId="ADAL" clId="{04453A72-DA29-4455-B9FC-A38461F458CC}" dt="2025-10-13T07:59:26.977" v="348" actId="13926"/>
          <ac:spMkLst>
            <pc:docMk/>
            <pc:sldMk cId="14939977" sldId="272"/>
            <ac:spMk id="3" creationId="{00000000-0000-0000-0000-000000000000}"/>
          </ac:spMkLst>
        </pc:spChg>
        <pc:spChg chg="mod">
          <ac:chgData name="Shantanu Ray Chaudhuri" userId="b2f8ca68-197d-4da4-aea3-383a78c0f9d8" providerId="ADAL" clId="{04453A72-DA29-4455-B9FC-A38461F458CC}" dt="2025-10-13T07:53:43.465" v="76" actId="1076"/>
          <ac:spMkLst>
            <pc:docMk/>
            <pc:sldMk cId="14939977" sldId="272"/>
            <ac:spMk id="4" creationId="{00000000-0000-0000-0000-000000000000}"/>
          </ac:spMkLst>
        </pc:spChg>
      </pc:sldChg>
      <pc:sldChg chg="modSp mod">
        <pc:chgData name="Shantanu Ray Chaudhuri" userId="b2f8ca68-197d-4da4-aea3-383a78c0f9d8" providerId="ADAL" clId="{04453A72-DA29-4455-B9FC-A38461F458CC}" dt="2025-10-13T07:58:51.623" v="346" actId="13926"/>
        <pc:sldMkLst>
          <pc:docMk/>
          <pc:sldMk cId="1949602527" sldId="276"/>
        </pc:sldMkLst>
        <pc:spChg chg="mod">
          <ac:chgData name="Shantanu Ray Chaudhuri" userId="b2f8ca68-197d-4da4-aea3-383a78c0f9d8" providerId="ADAL" clId="{04453A72-DA29-4455-B9FC-A38461F458CC}" dt="2025-10-13T07:58:51.623" v="346" actId="13926"/>
          <ac:spMkLst>
            <pc:docMk/>
            <pc:sldMk cId="1949602527" sldId="276"/>
            <ac:spMk id="3" creationId="{00000000-0000-0000-0000-000000000000}"/>
          </ac:spMkLst>
        </pc:spChg>
      </pc:sldChg>
      <pc:sldChg chg="new del">
        <pc:chgData name="Shantanu Ray Chaudhuri" userId="b2f8ca68-197d-4da4-aea3-383a78c0f9d8" providerId="ADAL" clId="{04453A72-DA29-4455-B9FC-A38461F458CC}" dt="2025-10-13T07:55:17.153" v="122" actId="47"/>
        <pc:sldMkLst>
          <pc:docMk/>
          <pc:sldMk cId="2010470774" sldId="29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8A79E-2430-4811-87CF-98E484D29C29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0EE5F-C8FB-4FAD-BB31-2F91C53194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430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02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67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0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9999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598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38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017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617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426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964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459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83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2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637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588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6487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77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843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8688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188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1478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37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5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09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3103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9879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6445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6836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385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654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809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291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3466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18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513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7633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3694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974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2069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5523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317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177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2189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844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02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5472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8890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7916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492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0761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6508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1458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5582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6768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923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89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5951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5574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5582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800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5770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6325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6259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5705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9283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1059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15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5155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5831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4021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9602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1866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4486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9139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4599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6258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1948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6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33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2422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8500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0211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9557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0331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0828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0975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2885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3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10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6356351"/>
            <a:ext cx="12193459" cy="501650"/>
            <a:chOff x="0" y="9541046"/>
            <a:chExt cx="18288000" cy="752384"/>
          </a:xfrm>
        </p:grpSpPr>
        <p:grpSp>
          <p:nvGrpSpPr>
            <p:cNvPr id="12" name="Group 4"/>
            <p:cNvGrpSpPr/>
            <p:nvPr userDrawn="1"/>
          </p:nvGrpSpPr>
          <p:grpSpPr>
            <a:xfrm>
              <a:off x="0" y="9541046"/>
              <a:ext cx="18288000" cy="752384"/>
              <a:chOff x="0" y="0"/>
              <a:chExt cx="4816593" cy="711037"/>
            </a:xfrm>
          </p:grpSpPr>
          <p:sp>
            <p:nvSpPr>
              <p:cNvPr id="13" name="Freeform 5"/>
              <p:cNvSpPr/>
              <p:nvPr/>
            </p:nvSpPr>
            <p:spPr>
              <a:xfrm>
                <a:off x="0" y="0"/>
                <a:ext cx="4816592" cy="71103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71103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711037"/>
                    </a:lnTo>
                    <a:lnTo>
                      <a:pt x="0" y="7110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F2864">
                      <a:alpha val="100000"/>
                    </a:srgbClr>
                  </a:gs>
                  <a:gs pos="100000">
                    <a:srgbClr val="047F6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4" name="TextBox 6"/>
              <p:cNvSpPr txBox="1"/>
              <p:nvPr/>
            </p:nvSpPr>
            <p:spPr>
              <a:xfrm>
                <a:off x="0" y="-200025"/>
                <a:ext cx="4816593" cy="911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endParaRPr/>
              </a:p>
            </p:txBody>
          </p:sp>
        </p:grpSp>
        <p:sp>
          <p:nvSpPr>
            <p:cNvPr id="15" name="AutoShape 9"/>
            <p:cNvSpPr/>
            <p:nvPr userDrawn="1"/>
          </p:nvSpPr>
          <p:spPr>
            <a:xfrm flipV="1">
              <a:off x="38" y="9542207"/>
              <a:ext cx="18284399" cy="4586"/>
            </a:xfrm>
            <a:prstGeom prst="line">
              <a:avLst/>
            </a:prstGeom>
            <a:ln w="57150" cap="flat">
              <a:solidFill>
                <a:srgbClr val="F4B64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" name="Group 7"/>
          <p:cNvGrpSpPr/>
          <p:nvPr userDrawn="1"/>
        </p:nvGrpSpPr>
        <p:grpSpPr>
          <a:xfrm>
            <a:off x="6636328" y="361887"/>
            <a:ext cx="5311043" cy="5537936"/>
            <a:chOff x="0" y="0"/>
            <a:chExt cx="869454" cy="9010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9454" cy="901048"/>
            </a:xfrm>
            <a:custGeom>
              <a:avLst/>
              <a:gdLst/>
              <a:ahLst/>
              <a:cxnLst/>
              <a:rect l="l" t="t" r="r" b="b"/>
              <a:pathLst>
                <a:path w="869454" h="901048">
                  <a:moveTo>
                    <a:pt x="0" y="0"/>
                  </a:moveTo>
                  <a:lnTo>
                    <a:pt x="869454" y="0"/>
                  </a:lnTo>
                  <a:lnTo>
                    <a:pt x="869454" y="901048"/>
                  </a:lnTo>
                  <a:lnTo>
                    <a:pt x="0" y="901048"/>
                  </a:lnTo>
                  <a:close/>
                </a:path>
              </a:pathLst>
            </a:custGeom>
            <a:blipFill>
              <a:blip r:embed="rId13"/>
              <a:stretch>
                <a:fillRect l="-42699" r="-41537"/>
              </a:stretch>
            </a:blipFill>
          </p:spPr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6" y="279377"/>
            <a:ext cx="2212809" cy="511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62" y="324211"/>
            <a:ext cx="1755552" cy="45790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/>
          <p:cNvGrpSpPr/>
          <p:nvPr userDrawn="1"/>
        </p:nvGrpSpPr>
        <p:grpSpPr>
          <a:xfrm>
            <a:off x="3684104" y="2311086"/>
            <a:ext cx="8507896" cy="3493365"/>
            <a:chOff x="0" y="0"/>
            <a:chExt cx="4859824" cy="1357928"/>
          </a:xfrm>
        </p:grpSpPr>
        <p:sp>
          <p:nvSpPr>
            <p:cNvPr id="10" name="Freeform 3"/>
            <p:cNvSpPr/>
            <p:nvPr/>
          </p:nvSpPr>
          <p:spPr>
            <a:xfrm>
              <a:off x="0" y="0"/>
              <a:ext cx="4859824" cy="1357928"/>
            </a:xfrm>
            <a:custGeom>
              <a:avLst/>
              <a:gdLst/>
              <a:ahLst/>
              <a:cxnLst/>
              <a:rect l="l" t="t" r="r" b="b"/>
              <a:pathLst>
                <a:path w="4859824" h="1357928">
                  <a:moveTo>
                    <a:pt x="0" y="0"/>
                  </a:moveTo>
                  <a:lnTo>
                    <a:pt x="4859824" y="0"/>
                  </a:lnTo>
                  <a:lnTo>
                    <a:pt x="4859824" y="1357928"/>
                  </a:lnTo>
                  <a:lnTo>
                    <a:pt x="0" y="1357928"/>
                  </a:lnTo>
                  <a:close/>
                </a:path>
              </a:pathLst>
            </a:custGeom>
            <a:gradFill rotWithShape="1">
              <a:gsLst>
                <a:gs pos="0">
                  <a:srgbClr val="0F2864">
                    <a:alpha val="100000"/>
                  </a:srgbClr>
                </a:gs>
                <a:gs pos="100000">
                  <a:srgbClr val="047F6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4"/>
            <p:cNvSpPr txBox="1"/>
            <p:nvPr/>
          </p:nvSpPr>
          <p:spPr>
            <a:xfrm>
              <a:off x="0" y="-200025"/>
              <a:ext cx="4859824" cy="1557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28" y="167311"/>
            <a:ext cx="1764587" cy="407952"/>
          </a:xfrm>
          <a:prstGeom prst="rect">
            <a:avLst/>
          </a:prstGeom>
        </p:spPr>
      </p:pic>
      <p:sp>
        <p:nvSpPr>
          <p:cNvPr id="14" name="TextBox 34"/>
          <p:cNvSpPr txBox="1"/>
          <p:nvPr userDrawn="1"/>
        </p:nvSpPr>
        <p:spPr>
          <a:xfrm>
            <a:off x="8613060" y="6484979"/>
            <a:ext cx="3412447" cy="15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000">
                <a:solidFill>
                  <a:schemeClr val="tx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"/>
              </a:rPr>
              <a:t>TCG Digital Solutions LLC. Confidential. All Rights Reserved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2" t="-229" r="34131" b="229"/>
          <a:stretch/>
        </p:blipFill>
        <p:spPr>
          <a:xfrm>
            <a:off x="-15766" y="-26504"/>
            <a:ext cx="3752194" cy="688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5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356351"/>
            <a:ext cx="12193459" cy="501650"/>
            <a:chOff x="0" y="9541046"/>
            <a:chExt cx="18288000" cy="752384"/>
          </a:xfrm>
        </p:grpSpPr>
        <p:grpSp>
          <p:nvGrpSpPr>
            <p:cNvPr id="13" name="Group 4"/>
            <p:cNvGrpSpPr/>
            <p:nvPr userDrawn="1"/>
          </p:nvGrpSpPr>
          <p:grpSpPr>
            <a:xfrm>
              <a:off x="0" y="9541046"/>
              <a:ext cx="18288000" cy="752384"/>
              <a:chOff x="0" y="0"/>
              <a:chExt cx="4816593" cy="711037"/>
            </a:xfrm>
          </p:grpSpPr>
          <p:sp>
            <p:nvSpPr>
              <p:cNvPr id="15" name="Freeform 5"/>
              <p:cNvSpPr/>
              <p:nvPr/>
            </p:nvSpPr>
            <p:spPr>
              <a:xfrm>
                <a:off x="0" y="0"/>
                <a:ext cx="4816592" cy="71103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71103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711037"/>
                    </a:lnTo>
                    <a:lnTo>
                      <a:pt x="0" y="7110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F2864">
                      <a:alpha val="100000"/>
                    </a:srgbClr>
                  </a:gs>
                  <a:gs pos="100000">
                    <a:srgbClr val="047F6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6" name="TextBox 6"/>
              <p:cNvSpPr txBox="1"/>
              <p:nvPr/>
            </p:nvSpPr>
            <p:spPr>
              <a:xfrm>
                <a:off x="0" y="-200025"/>
                <a:ext cx="4816593" cy="911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endParaRPr/>
              </a:p>
            </p:txBody>
          </p:sp>
        </p:grpSp>
        <p:sp>
          <p:nvSpPr>
            <p:cNvPr id="14" name="AutoShape 9"/>
            <p:cNvSpPr/>
            <p:nvPr userDrawn="1"/>
          </p:nvSpPr>
          <p:spPr>
            <a:xfrm flipV="1">
              <a:off x="38" y="9542207"/>
              <a:ext cx="18284399" cy="4586"/>
            </a:xfrm>
            <a:prstGeom prst="line">
              <a:avLst/>
            </a:prstGeom>
            <a:ln w="57150" cap="flat">
              <a:solidFill>
                <a:srgbClr val="F4B64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TextBox 16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"/>
            <a:ext cx="12192000" cy="87015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28" y="167311"/>
            <a:ext cx="1764587" cy="407952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69433" y="6492876"/>
            <a:ext cx="99708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FB265E0-64A3-4803-8B9C-7A6782705F42}" type="slidenum">
              <a:rPr lang="en-IN" sz="12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IN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5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 userDrawn="1"/>
        </p:nvSpPr>
        <p:spPr>
          <a:xfrm>
            <a:off x="0" y="0"/>
            <a:ext cx="12201692" cy="6858000"/>
          </a:xfrm>
          <a:custGeom>
            <a:avLst/>
            <a:gdLst/>
            <a:ahLst/>
            <a:cxnLst/>
            <a:rect l="l" t="t" r="r" b="b"/>
            <a:pathLst>
              <a:path w="18884658" h="10631363">
                <a:moveTo>
                  <a:pt x="0" y="0"/>
                </a:moveTo>
                <a:lnTo>
                  <a:pt x="18884657" y="0"/>
                </a:lnTo>
                <a:lnTo>
                  <a:pt x="18884657" y="10631363"/>
                </a:lnTo>
                <a:lnTo>
                  <a:pt x="0" y="1063136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5" name="TextBox 4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B265E0-64A3-4803-8B9C-7A6782705F4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28" y="188946"/>
            <a:ext cx="1764587" cy="3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1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B265E0-64A3-4803-8B9C-7A6782705F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77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113A0-42BA-4CA7-8723-3FDAB1A7B1EB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356351"/>
            <a:ext cx="12193459" cy="501650"/>
            <a:chOff x="0" y="9541046"/>
            <a:chExt cx="18288000" cy="752384"/>
          </a:xfrm>
        </p:grpSpPr>
        <p:grpSp>
          <p:nvGrpSpPr>
            <p:cNvPr id="8" name="Group 4"/>
            <p:cNvGrpSpPr/>
            <p:nvPr userDrawn="1"/>
          </p:nvGrpSpPr>
          <p:grpSpPr>
            <a:xfrm>
              <a:off x="0" y="9541046"/>
              <a:ext cx="18288000" cy="752384"/>
              <a:chOff x="0" y="0"/>
              <a:chExt cx="4816593" cy="711037"/>
            </a:xfrm>
          </p:grpSpPr>
          <p:sp>
            <p:nvSpPr>
              <p:cNvPr id="10" name="Freeform 5"/>
              <p:cNvSpPr/>
              <p:nvPr/>
            </p:nvSpPr>
            <p:spPr>
              <a:xfrm>
                <a:off x="0" y="0"/>
                <a:ext cx="4816592" cy="71103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71103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711037"/>
                    </a:lnTo>
                    <a:lnTo>
                      <a:pt x="0" y="7110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F2864">
                      <a:alpha val="100000"/>
                    </a:srgbClr>
                  </a:gs>
                  <a:gs pos="100000">
                    <a:srgbClr val="047F6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1" name="TextBox 6"/>
              <p:cNvSpPr txBox="1"/>
              <p:nvPr/>
            </p:nvSpPr>
            <p:spPr>
              <a:xfrm>
                <a:off x="0" y="-200025"/>
                <a:ext cx="4816593" cy="911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 userDrawn="1"/>
          </p:nvSpPr>
          <p:spPr>
            <a:xfrm flipV="1">
              <a:off x="38" y="9542207"/>
              <a:ext cx="18284399" cy="4586"/>
            </a:xfrm>
            <a:prstGeom prst="line">
              <a:avLst/>
            </a:prstGeom>
            <a:ln w="57150" cap="flat">
              <a:solidFill>
                <a:srgbClr val="F4B64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2" name="Group 7"/>
          <p:cNvGrpSpPr/>
          <p:nvPr userDrawn="1"/>
        </p:nvGrpSpPr>
        <p:grpSpPr>
          <a:xfrm>
            <a:off x="6636328" y="361887"/>
            <a:ext cx="5311043" cy="5537936"/>
            <a:chOff x="0" y="0"/>
            <a:chExt cx="869454" cy="901048"/>
          </a:xfrm>
        </p:grpSpPr>
        <p:sp>
          <p:nvSpPr>
            <p:cNvPr id="13" name="Freeform 8"/>
            <p:cNvSpPr/>
            <p:nvPr/>
          </p:nvSpPr>
          <p:spPr>
            <a:xfrm>
              <a:off x="0" y="0"/>
              <a:ext cx="869454" cy="901048"/>
            </a:xfrm>
            <a:custGeom>
              <a:avLst/>
              <a:gdLst/>
              <a:ahLst/>
              <a:cxnLst/>
              <a:rect l="l" t="t" r="r" b="b"/>
              <a:pathLst>
                <a:path w="869454" h="901048">
                  <a:moveTo>
                    <a:pt x="0" y="0"/>
                  </a:moveTo>
                  <a:lnTo>
                    <a:pt x="869454" y="0"/>
                  </a:lnTo>
                  <a:lnTo>
                    <a:pt x="869454" y="901048"/>
                  </a:lnTo>
                  <a:lnTo>
                    <a:pt x="0" y="901048"/>
                  </a:lnTo>
                  <a:close/>
                </a:path>
              </a:pathLst>
            </a:custGeom>
            <a:blipFill>
              <a:blip r:embed="rId13"/>
              <a:stretch>
                <a:fillRect l="-42699" r="-41537"/>
              </a:stretch>
            </a:blipFill>
          </p:spPr>
        </p:sp>
      </p:grpSp>
      <p:sp>
        <p:nvSpPr>
          <p:cNvPr id="16" name="TextBox 15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6" y="279377"/>
            <a:ext cx="2212809" cy="5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3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CF279-ABF4-4298-B7FA-045D92328648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356351"/>
            <a:ext cx="12193459" cy="501650"/>
            <a:chOff x="0" y="9541046"/>
            <a:chExt cx="18288000" cy="752384"/>
          </a:xfrm>
        </p:grpSpPr>
        <p:grpSp>
          <p:nvGrpSpPr>
            <p:cNvPr id="8" name="Group 4"/>
            <p:cNvGrpSpPr/>
            <p:nvPr userDrawn="1"/>
          </p:nvGrpSpPr>
          <p:grpSpPr>
            <a:xfrm>
              <a:off x="0" y="9541046"/>
              <a:ext cx="18288000" cy="752384"/>
              <a:chOff x="0" y="0"/>
              <a:chExt cx="4816593" cy="711037"/>
            </a:xfrm>
          </p:grpSpPr>
          <p:sp>
            <p:nvSpPr>
              <p:cNvPr id="10" name="Freeform 5"/>
              <p:cNvSpPr/>
              <p:nvPr/>
            </p:nvSpPr>
            <p:spPr>
              <a:xfrm>
                <a:off x="0" y="0"/>
                <a:ext cx="4816592" cy="71103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71103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711037"/>
                    </a:lnTo>
                    <a:lnTo>
                      <a:pt x="0" y="7110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F2864">
                      <a:alpha val="100000"/>
                    </a:srgbClr>
                  </a:gs>
                  <a:gs pos="100000">
                    <a:srgbClr val="047F6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1" name="TextBox 6"/>
              <p:cNvSpPr txBox="1"/>
              <p:nvPr/>
            </p:nvSpPr>
            <p:spPr>
              <a:xfrm>
                <a:off x="0" y="-200025"/>
                <a:ext cx="4816593" cy="911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 userDrawn="1"/>
          </p:nvSpPr>
          <p:spPr>
            <a:xfrm flipV="1">
              <a:off x="38" y="9542207"/>
              <a:ext cx="18284399" cy="4586"/>
            </a:xfrm>
            <a:prstGeom prst="line">
              <a:avLst/>
            </a:prstGeom>
            <a:ln w="57150" cap="flat">
              <a:solidFill>
                <a:srgbClr val="F4B64A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TextBox 11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28" y="167311"/>
            <a:ext cx="1764587" cy="407952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0969433" y="6492876"/>
            <a:ext cx="99708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FB265E0-64A3-4803-8B9C-7A6782705F42}" type="slidenum">
              <a:rPr lang="en-IN" sz="12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IN" sz="12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2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28" y="167311"/>
            <a:ext cx="1764587" cy="407952"/>
          </a:xfrm>
          <a:prstGeom prst="rect">
            <a:avLst/>
          </a:prstGeom>
        </p:spPr>
      </p:pic>
      <p:sp>
        <p:nvSpPr>
          <p:cNvPr id="11" name="TextBox 34"/>
          <p:cNvSpPr txBox="1"/>
          <p:nvPr userDrawn="1"/>
        </p:nvSpPr>
        <p:spPr>
          <a:xfrm>
            <a:off x="8613060" y="6484979"/>
            <a:ext cx="3412447" cy="15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0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  <a:sym typeface="Red Hat Display"/>
              </a:rPr>
              <a:t>TCG Digital Solutions LLC. Confidential.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78736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#Contribution!A1"/><Relationship Id="rId3" Type="http://schemas.openxmlformats.org/officeDocument/2006/relationships/hyperlink" Target="file:///C:\Users\SouradyutiC\Downloads\SD%20Expenses" TargetMode="External"/><Relationship Id="rId7" Type="http://schemas.openxmlformats.org/officeDocument/2006/relationships/hyperlink" Target="file:///C:\Users\SouradyutiC\Downloads\Subtotal%20VCC" TargetMode="External"/><Relationship Id="rId12" Type="http://schemas.openxmlformats.org/officeDocument/2006/relationships/hyperlink" Target="#EBITA!A1"/><Relationship Id="rId2" Type="http://schemas.openxmlformats.org/officeDocument/2006/relationships/hyperlink" Target="file:///C:\Users\SouradyutiC\Downloads\Total%20Sales" TargetMode="External"/><Relationship Id="rId1" Type="http://schemas.openxmlformats.org/officeDocument/2006/relationships/slideLayout" Target="../slideLayouts/slideLayout67.xml"/><Relationship Id="rId6" Type="http://schemas.openxmlformats.org/officeDocument/2006/relationships/hyperlink" Target="file:///C:\Users\SouradyutiC\Downloads\Gross%20Margin" TargetMode="External"/><Relationship Id="rId11" Type="http://schemas.openxmlformats.org/officeDocument/2006/relationships/hyperlink" Target="file:///C:\Users\SouradyutiC\Downloads\Subtotal%20Corporate%20Expenses" TargetMode="External"/><Relationship Id="rId5" Type="http://schemas.openxmlformats.org/officeDocument/2006/relationships/hyperlink" Target="#Melt!A1"/><Relationship Id="rId10" Type="http://schemas.openxmlformats.org/officeDocument/2006/relationships/hyperlink" Target="file:///C:\Users\SouradyutiC\Downloads\Margin%20Jolwa" TargetMode="External"/><Relationship Id="rId4" Type="http://schemas.openxmlformats.org/officeDocument/2006/relationships/hyperlink" Target="file:///C:\Users\SouradyutiC\Downloads\Net%20Sales" TargetMode="External"/><Relationship Id="rId9" Type="http://schemas.openxmlformats.org/officeDocument/2006/relationships/hyperlink" Target="file:///C:\Users\SouradyutiC\Downloads\Subtotal%20FC%20Conversi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/>
          <p:cNvSpPr txBox="1"/>
          <p:nvPr/>
        </p:nvSpPr>
        <p:spPr>
          <a:xfrm>
            <a:off x="489094" y="1499622"/>
            <a:ext cx="5939002" cy="11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800" spc="-141" dirty="0">
                <a:solidFill>
                  <a:srgbClr val="000000"/>
                </a:solidFill>
                <a:latin typeface="Segoe UI"/>
                <a:ea typeface="Red Hat Display" panose="02010303040201060303" pitchFamily="2" charset="0"/>
                <a:cs typeface="Segoe UI"/>
                <a:sym typeface="Red Hat Display"/>
              </a:rPr>
              <a:t>GSMPL EBITDA Project – Scope</a:t>
            </a:r>
            <a:endParaRPr lang="en-US" sz="3800" spc="-141" dirty="0">
              <a:solidFill>
                <a:srgbClr val="000000"/>
              </a:solidFill>
              <a:latin typeface="Segoe UI"/>
              <a:ea typeface="Red Hat Display" panose="02010303040201060303" pitchFamily="2" charset="0"/>
              <a:cs typeface="Segoe UI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489094" y="4886027"/>
            <a:ext cx="3706867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"/>
              </a:rPr>
              <a:t>www.tcgdigital.com</a:t>
            </a:r>
          </a:p>
        </p:txBody>
      </p:sp>
    </p:spTree>
    <p:extLst>
      <p:ext uri="{BB962C8B-B14F-4D97-AF65-F5344CB8AC3E}">
        <p14:creationId xmlns:p14="http://schemas.microsoft.com/office/powerpoint/2010/main" val="394204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109181" y="284813"/>
            <a:ext cx="820230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Key Process Highlights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181" y="980593"/>
            <a:ext cx="1195544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More than 500 SKUs handled with flexibility for cost forecasting, SKU-level drill downs, and daily margin tracking.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Dynamic integration between SAP, IGMS, and manual controls ensures comprehensive cost capture and management review-ready reporting.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Designed to support margin maximization, process efficiency, and proactive management decision-making at all levels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The EBITDA application will fetch required information from S&amp;OP application and will calculate the projected EBITDA. So, the projected feature will be delivered post Go-Live of S&amp;OP module.</a:t>
            </a:r>
          </a:p>
          <a:p>
            <a:pPr lvl="1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60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AF9AD-0D21-94DD-EC8D-090D44EB8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92B9631-E31B-3E69-4D82-423DCA2B891C}"/>
              </a:ext>
            </a:extLst>
          </p:cNvPr>
          <p:cNvSpPr/>
          <p:nvPr/>
        </p:nvSpPr>
        <p:spPr>
          <a:xfrm>
            <a:off x="2589550" y="729736"/>
            <a:ext cx="9422568" cy="5491182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E8657F35-F5CC-EE92-D62A-A552C9FCFABD}"/>
              </a:ext>
            </a:extLst>
          </p:cNvPr>
          <p:cNvSpPr txBox="1"/>
          <p:nvPr/>
        </p:nvSpPr>
        <p:spPr>
          <a:xfrm>
            <a:off x="407023" y="243263"/>
            <a:ext cx="5688977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rgbClr val="102A68"/>
                </a:solidFill>
                <a:latin typeface="Segoe UI"/>
                <a:cs typeface="Segoe UI"/>
              </a:rPr>
              <a:t>High Level Solution Diagram</a:t>
            </a:r>
            <a:endParaRPr lang="en-US" dirty="0"/>
          </a:p>
          <a:p>
            <a:pPr algn="l">
              <a:spcBef>
                <a:spcPct val="0"/>
              </a:spcBef>
            </a:pPr>
            <a:endParaRPr lang="en-US" sz="2800" dirty="0">
              <a:solidFill>
                <a:srgbClr val="102A68"/>
              </a:solidFill>
              <a:latin typeface="Segoe UI"/>
              <a:ea typeface="Red Hat Display"/>
              <a:cs typeface="Segoe U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27185C-285E-DCC9-601A-C473F26B49F5}"/>
              </a:ext>
            </a:extLst>
          </p:cNvPr>
          <p:cNvSpPr/>
          <p:nvPr/>
        </p:nvSpPr>
        <p:spPr>
          <a:xfrm>
            <a:off x="179882" y="2043630"/>
            <a:ext cx="1469036" cy="6295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SAP</a:t>
            </a:r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95E68F-1830-8F3A-5AB9-5B3D9D9E0044}"/>
              </a:ext>
            </a:extLst>
          </p:cNvPr>
          <p:cNvSpPr/>
          <p:nvPr/>
        </p:nvSpPr>
        <p:spPr>
          <a:xfrm>
            <a:off x="156144" y="3764348"/>
            <a:ext cx="1469036" cy="6295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Manual Webform</a:t>
            </a:r>
            <a:endParaRPr lang="en-IN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03FD45B-D28F-E94F-C1BC-B61DC78CA33C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648918" y="2358424"/>
            <a:ext cx="2615784" cy="1512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052CE9-FDC9-77BA-9E2E-B310BD0F723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2495889" y="2625121"/>
            <a:ext cx="163586" cy="3374041"/>
          </a:xfrm>
          <a:prstGeom prst="bentConnector4">
            <a:avLst>
              <a:gd name="adj1" fmla="val -139743"/>
              <a:gd name="adj2" fmla="val 60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78C9C84E-6CB0-9FE7-6186-7D5D1D4629EC}"/>
              </a:ext>
            </a:extLst>
          </p:cNvPr>
          <p:cNvSpPr/>
          <p:nvPr/>
        </p:nvSpPr>
        <p:spPr>
          <a:xfrm>
            <a:off x="3582649" y="2509630"/>
            <a:ext cx="1364105" cy="171050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EBITDA 360 database</a:t>
            </a:r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7BFD68-34DD-0F92-7E76-A5CE59C811F7}"/>
              </a:ext>
            </a:extLst>
          </p:cNvPr>
          <p:cNvSpPr txBox="1"/>
          <p:nvPr/>
        </p:nvSpPr>
        <p:spPr>
          <a:xfrm>
            <a:off x="1226071" y="2777398"/>
            <a:ext cx="136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Segoe UI" panose="020B0502040204020203" pitchFamily="34" charset="0"/>
                <a:cs typeface="Segoe UI" panose="020B0502040204020203" pitchFamily="34" charset="0"/>
              </a:rPr>
              <a:t>Data ingestion via API,ETL, file upload, RFC, </a:t>
            </a:r>
            <a:r>
              <a:rPr lang="en-US" sz="1200" b="1" err="1"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endParaRPr lang="en-IN" sz="12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: Top Corners Snipped 27">
            <a:extLst>
              <a:ext uri="{FF2B5EF4-FFF2-40B4-BE49-F238E27FC236}">
                <a16:creationId xmlns:a16="http://schemas.microsoft.com/office/drawing/2014/main" id="{D97CD8A4-2C00-315A-9DDA-323B5B29468D}"/>
              </a:ext>
            </a:extLst>
          </p:cNvPr>
          <p:cNvSpPr/>
          <p:nvPr/>
        </p:nvSpPr>
        <p:spPr>
          <a:xfrm>
            <a:off x="5151621" y="1048428"/>
            <a:ext cx="2128603" cy="579135"/>
          </a:xfrm>
          <a:prstGeom prst="snip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Rules and Validation Engine</a:t>
            </a:r>
            <a:endParaRPr lang="en-IN" sz="140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971141E8-D281-E77D-09F4-7EDDD3BF6F85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rot="5400000" flipH="1" flipV="1">
            <a:off x="3951831" y="1650867"/>
            <a:ext cx="1512660" cy="8869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B138C23-6E65-468F-CF9D-9724EE8A67A1}"/>
              </a:ext>
            </a:extLst>
          </p:cNvPr>
          <p:cNvCxnSpPr>
            <a:cxnSpLocks/>
            <a:stCxn id="28" idx="0"/>
            <a:endCxn id="43" idx="2"/>
          </p:cNvCxnSpPr>
          <p:nvPr/>
        </p:nvCxnSpPr>
        <p:spPr>
          <a:xfrm>
            <a:off x="7280224" y="1337996"/>
            <a:ext cx="449076" cy="3142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9ED619D-F40B-0843-2E13-EE0C937F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22" y="1104018"/>
            <a:ext cx="1200318" cy="362001"/>
          </a:xfrm>
          <a:prstGeom prst="rect">
            <a:avLst/>
          </a:prstGeom>
        </p:spPr>
      </p:pic>
      <p:sp>
        <p:nvSpPr>
          <p:cNvPr id="42" name="Rectangle: Single Corner Snipped 41">
            <a:extLst>
              <a:ext uri="{FF2B5EF4-FFF2-40B4-BE49-F238E27FC236}">
                <a16:creationId xmlns:a16="http://schemas.microsoft.com/office/drawing/2014/main" id="{6B189114-1EAB-E318-7B2B-18FEB8CA5745}"/>
              </a:ext>
            </a:extLst>
          </p:cNvPr>
          <p:cNvSpPr/>
          <p:nvPr/>
        </p:nvSpPr>
        <p:spPr>
          <a:xfrm>
            <a:off x="5417684" y="2229299"/>
            <a:ext cx="2128603" cy="476760"/>
          </a:xfrm>
          <a:prstGeom prst="snip1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UI"/>
                <a:cs typeface="Segoe UI"/>
              </a:rPr>
              <a:t>Sales and Realization Module</a:t>
            </a:r>
            <a:endParaRPr lang="en-IN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: Single Corner Snipped 42">
            <a:extLst>
              <a:ext uri="{FF2B5EF4-FFF2-40B4-BE49-F238E27FC236}">
                <a16:creationId xmlns:a16="http://schemas.microsoft.com/office/drawing/2014/main" id="{7B4077A4-A960-902E-2B4D-217CC4BCBF57}"/>
              </a:ext>
            </a:extLst>
          </p:cNvPr>
          <p:cNvSpPr/>
          <p:nvPr/>
        </p:nvSpPr>
        <p:spPr>
          <a:xfrm>
            <a:off x="7729300" y="1397031"/>
            <a:ext cx="3401520" cy="510479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EBITDA 360 Orchestration service</a:t>
            </a:r>
            <a:endParaRPr lang="en-IN" dirty="0"/>
          </a:p>
        </p:txBody>
      </p:sp>
      <p:sp>
        <p:nvSpPr>
          <p:cNvPr id="58" name="Rectangle: Single Corner Snipped 57">
            <a:extLst>
              <a:ext uri="{FF2B5EF4-FFF2-40B4-BE49-F238E27FC236}">
                <a16:creationId xmlns:a16="http://schemas.microsoft.com/office/drawing/2014/main" id="{D8E9EA16-5FDE-D074-3DB5-0162EBE0B0DB}"/>
              </a:ext>
            </a:extLst>
          </p:cNvPr>
          <p:cNvSpPr/>
          <p:nvPr/>
        </p:nvSpPr>
        <p:spPr>
          <a:xfrm>
            <a:off x="5413947" y="2976704"/>
            <a:ext cx="2128603" cy="476761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UI"/>
                <a:cs typeface="Segoe UI"/>
              </a:rPr>
              <a:t>Raw Material and Melt Module</a:t>
            </a:r>
            <a:endParaRPr lang="en-IN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: Single Corner Snipped 58">
            <a:extLst>
              <a:ext uri="{FF2B5EF4-FFF2-40B4-BE49-F238E27FC236}">
                <a16:creationId xmlns:a16="http://schemas.microsoft.com/office/drawing/2014/main" id="{668552C2-8CC1-054E-0764-CE0FC6CB53A1}"/>
              </a:ext>
            </a:extLst>
          </p:cNvPr>
          <p:cNvSpPr/>
          <p:nvPr/>
        </p:nvSpPr>
        <p:spPr>
          <a:xfrm>
            <a:off x="5447662" y="3779435"/>
            <a:ext cx="2128603" cy="476760"/>
          </a:xfrm>
          <a:prstGeom prst="snip1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latin typeface="Segoe UI"/>
                <a:cs typeface="Segoe UI"/>
              </a:rPr>
              <a:t>Variable Conversion Cost Module</a:t>
            </a:r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Single Corner Snipped 59">
            <a:extLst>
              <a:ext uri="{FF2B5EF4-FFF2-40B4-BE49-F238E27FC236}">
                <a16:creationId xmlns:a16="http://schemas.microsoft.com/office/drawing/2014/main" id="{0BD68186-12EA-90D1-3739-7DD8D2CD6FB5}"/>
              </a:ext>
            </a:extLst>
          </p:cNvPr>
          <p:cNvSpPr/>
          <p:nvPr/>
        </p:nvSpPr>
        <p:spPr>
          <a:xfrm>
            <a:off x="5437682" y="4526841"/>
            <a:ext cx="2128603" cy="66218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UI"/>
                <a:cs typeface="Segoe UI"/>
              </a:rPr>
              <a:t>Fixed Conversion Cost Module</a:t>
            </a:r>
            <a:endParaRPr lang="en-IN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Rectangle: Single Corner Snipped 60">
            <a:extLst>
              <a:ext uri="{FF2B5EF4-FFF2-40B4-BE49-F238E27FC236}">
                <a16:creationId xmlns:a16="http://schemas.microsoft.com/office/drawing/2014/main" id="{64C8CF91-AB2C-FCB0-62CF-592196E001C1}"/>
              </a:ext>
            </a:extLst>
          </p:cNvPr>
          <p:cNvSpPr/>
          <p:nvPr/>
        </p:nvSpPr>
        <p:spPr>
          <a:xfrm>
            <a:off x="5484518" y="5459669"/>
            <a:ext cx="2081767" cy="476760"/>
          </a:xfrm>
          <a:prstGeom prst="snip1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UI"/>
                <a:cs typeface="Segoe UI"/>
              </a:rPr>
              <a:t>Corporate Expense Module</a:t>
            </a:r>
            <a:endParaRPr lang="en-IN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222E534A-F712-FB6C-7B71-5E54EF0F87F6}"/>
              </a:ext>
            </a:extLst>
          </p:cNvPr>
          <p:cNvCxnSpPr>
            <a:cxnSpLocks/>
            <a:stCxn id="42" idx="3"/>
          </p:cNvCxnSpPr>
          <p:nvPr/>
        </p:nvCxnSpPr>
        <p:spPr>
          <a:xfrm rot="5400000" flipH="1" flipV="1">
            <a:off x="6862075" y="1392072"/>
            <a:ext cx="457138" cy="121731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Arrow: Down 129">
            <a:extLst>
              <a:ext uri="{FF2B5EF4-FFF2-40B4-BE49-F238E27FC236}">
                <a16:creationId xmlns:a16="http://schemas.microsoft.com/office/drawing/2014/main" id="{CA1BD212-76CA-9263-7D4C-F045F65A9D9B}"/>
              </a:ext>
            </a:extLst>
          </p:cNvPr>
          <p:cNvSpPr/>
          <p:nvPr/>
        </p:nvSpPr>
        <p:spPr>
          <a:xfrm>
            <a:off x="6280879" y="2745727"/>
            <a:ext cx="156137" cy="1813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Arrow: Down 130">
            <a:extLst>
              <a:ext uri="{FF2B5EF4-FFF2-40B4-BE49-F238E27FC236}">
                <a16:creationId xmlns:a16="http://schemas.microsoft.com/office/drawing/2014/main" id="{3F006148-1DF4-7C2F-0873-9172E9DE42A8}"/>
              </a:ext>
            </a:extLst>
          </p:cNvPr>
          <p:cNvSpPr/>
          <p:nvPr/>
        </p:nvSpPr>
        <p:spPr>
          <a:xfrm>
            <a:off x="6298369" y="3527714"/>
            <a:ext cx="156137" cy="1813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E7580F20-43C6-7A45-825C-B53E8F4BD58F}"/>
              </a:ext>
            </a:extLst>
          </p:cNvPr>
          <p:cNvSpPr/>
          <p:nvPr/>
        </p:nvSpPr>
        <p:spPr>
          <a:xfrm>
            <a:off x="6270889" y="4294706"/>
            <a:ext cx="156137" cy="1813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Arrow: Down 132">
            <a:extLst>
              <a:ext uri="{FF2B5EF4-FFF2-40B4-BE49-F238E27FC236}">
                <a16:creationId xmlns:a16="http://schemas.microsoft.com/office/drawing/2014/main" id="{7DB9E317-34A5-4B02-24AE-D55DC7CB2937}"/>
              </a:ext>
            </a:extLst>
          </p:cNvPr>
          <p:cNvSpPr/>
          <p:nvPr/>
        </p:nvSpPr>
        <p:spPr>
          <a:xfrm>
            <a:off x="6273389" y="5226592"/>
            <a:ext cx="156137" cy="1813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8CFD886B-2331-6B8B-641E-70A33988418B}"/>
              </a:ext>
            </a:extLst>
          </p:cNvPr>
          <p:cNvSpPr/>
          <p:nvPr/>
        </p:nvSpPr>
        <p:spPr>
          <a:xfrm>
            <a:off x="7613121" y="2409193"/>
            <a:ext cx="590259" cy="18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802D3565-A33C-6B9A-3584-4A7213398A5B}"/>
              </a:ext>
            </a:extLst>
          </p:cNvPr>
          <p:cNvSpPr/>
          <p:nvPr/>
        </p:nvSpPr>
        <p:spPr>
          <a:xfrm>
            <a:off x="7613121" y="3160492"/>
            <a:ext cx="590259" cy="18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F6710E4D-460D-73AC-4AD2-7D44462BCDC7}"/>
              </a:ext>
            </a:extLst>
          </p:cNvPr>
          <p:cNvSpPr/>
          <p:nvPr/>
        </p:nvSpPr>
        <p:spPr>
          <a:xfrm>
            <a:off x="7624996" y="3911791"/>
            <a:ext cx="590259" cy="18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B8C975BC-0A32-21FC-EDB5-72F64D1A32C9}"/>
              </a:ext>
            </a:extLst>
          </p:cNvPr>
          <p:cNvSpPr/>
          <p:nvPr/>
        </p:nvSpPr>
        <p:spPr>
          <a:xfrm>
            <a:off x="7625641" y="4791878"/>
            <a:ext cx="590259" cy="18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9ED15560-2784-A15B-DA46-B3F4C0C026FD}"/>
              </a:ext>
            </a:extLst>
          </p:cNvPr>
          <p:cNvSpPr/>
          <p:nvPr/>
        </p:nvSpPr>
        <p:spPr>
          <a:xfrm>
            <a:off x="7624995" y="5581213"/>
            <a:ext cx="590259" cy="18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AE231BB-23FA-7F71-176D-2723BFC7A140}"/>
              </a:ext>
            </a:extLst>
          </p:cNvPr>
          <p:cNvSpPr txBox="1"/>
          <p:nvPr/>
        </p:nvSpPr>
        <p:spPr>
          <a:xfrm>
            <a:off x="8307037" y="2321436"/>
            <a:ext cx="2380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 : Net Sales</a:t>
            </a:r>
            <a:endParaRPr lang="en-IN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89A6103-3C5B-8A67-FBF8-C9E9049F26C5}"/>
              </a:ext>
            </a:extLst>
          </p:cNvPr>
          <p:cNvSpPr txBox="1"/>
          <p:nvPr/>
        </p:nvSpPr>
        <p:spPr>
          <a:xfrm>
            <a:off x="8307038" y="3069393"/>
            <a:ext cx="238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 : Gross Margin</a:t>
            </a:r>
            <a:endParaRPr lang="en-IN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1B5CC0B-E046-3969-A4B2-C7CD0D9ED9C3}"/>
              </a:ext>
            </a:extLst>
          </p:cNvPr>
          <p:cNvSpPr txBox="1"/>
          <p:nvPr/>
        </p:nvSpPr>
        <p:spPr>
          <a:xfrm>
            <a:off x="8337016" y="3819815"/>
            <a:ext cx="238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 : Contribution</a:t>
            </a:r>
            <a:endParaRPr lang="en-IN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B052675-2890-180D-9CF4-2523F1F316D4}"/>
              </a:ext>
            </a:extLst>
          </p:cNvPr>
          <p:cNvSpPr txBox="1"/>
          <p:nvPr/>
        </p:nvSpPr>
        <p:spPr>
          <a:xfrm>
            <a:off x="8337016" y="4697964"/>
            <a:ext cx="2793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 :  Margin at </a:t>
            </a:r>
            <a:r>
              <a:rPr lang="en-US" dirty="0" err="1"/>
              <a:t>Jolwa</a:t>
            </a:r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85D5F96-FBD8-84FE-4F10-1EF6B63B5E9C}"/>
              </a:ext>
            </a:extLst>
          </p:cNvPr>
          <p:cNvSpPr txBox="1"/>
          <p:nvPr/>
        </p:nvSpPr>
        <p:spPr>
          <a:xfrm>
            <a:off x="8307038" y="545944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  <a:r>
              <a:rPr lang="en-US" dirty="0"/>
              <a:t> : EBITDA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7182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B36A-F590-6452-C693-722271CC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08534-ABA7-5BA6-6551-A954399C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0" y="2330587"/>
            <a:ext cx="2313748" cy="1536875"/>
          </a:xfrm>
          <a:prstGeom prst="rect">
            <a:avLst/>
          </a:prstGeom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2EEF91A3-53F6-CA3A-E496-5DAD2881F89A}"/>
              </a:ext>
            </a:extLst>
          </p:cNvPr>
          <p:cNvSpPr txBox="1"/>
          <p:nvPr/>
        </p:nvSpPr>
        <p:spPr>
          <a:xfrm>
            <a:off x="297841" y="212860"/>
            <a:ext cx="86823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b="1" dirty="0">
                <a:solidFill>
                  <a:srgbClr val="102A68"/>
                </a:solidFill>
                <a:latin typeface="Segoe UI"/>
                <a:ea typeface="Red Hat Display"/>
                <a:cs typeface="Segoe UI"/>
                <a:sym typeface="Red Hat Display"/>
              </a:rPr>
              <a:t>Value Proposition</a:t>
            </a:r>
            <a:endParaRPr lang="en-US" sz="2400" b="1" dirty="0">
              <a:solidFill>
                <a:srgbClr val="102A68"/>
              </a:solidFill>
              <a:latin typeface="Segoe UI"/>
              <a:ea typeface="Red Hat Display"/>
              <a:cs typeface="Segoe UI"/>
            </a:endParaRPr>
          </a:p>
        </p:txBody>
      </p:sp>
      <p:pic>
        <p:nvPicPr>
          <p:cNvPr id="89" name="Picture 8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910F69-5F1F-CA28-0844-8C2C4A6F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113" y="575093"/>
            <a:ext cx="9891773" cy="582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43558" y="0"/>
            <a:ext cx="5547895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oogle Shape;83;p3"/>
          <p:cNvSpPr txBox="1"/>
          <p:nvPr/>
        </p:nvSpPr>
        <p:spPr>
          <a:xfrm>
            <a:off x="312807" y="1550541"/>
            <a:ext cx="6013131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ABOUT TCG DIGITAL</a:t>
            </a:r>
            <a:endParaRPr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Calibri"/>
            </a:endParaRPr>
          </a:p>
          <a:p>
            <a:pPr lvl="0" algn="just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TCG Digital is the digital &amp; AI arm of The Chatterjee Group (TCG), a multi-billion dollar conglomerate with a diverse portfolio in Pharmaceuticals, Biotech, Petrochemicals, and Real Estate across the US, EU, and South Asia. Our umbrella includes companies such as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LabVantage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Lummus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 Technology, and TCG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LifeSciences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. At TCG Digital, we are driven by our mantra of delivering "Velocity to Value", helping enterprises transform faster and smarter. Our AI Analytics platform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tcgmcube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 is at the heart of these transformations. We enable organizations unlock the full potential of their data, and by seamlessly integrating AI/ML capabilities into their business processes, we empower businesses to accelerate their digital transformation journey, enhancing agility and driving impactful results.</a:t>
            </a:r>
            <a:endParaRPr sz="16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8" name="Google Shape;81;p3"/>
          <p:cNvSpPr txBox="1"/>
          <p:nvPr/>
        </p:nvSpPr>
        <p:spPr>
          <a:xfrm>
            <a:off x="7038615" y="2131262"/>
            <a:ext cx="4435630" cy="43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9775" tIns="0" rIns="28085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TCG Digital Solutions LLC</a:t>
            </a:r>
            <a:endParaRPr sz="28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  <p:sp>
        <p:nvSpPr>
          <p:cNvPr id="9" name="Google Shape;82;p3"/>
          <p:cNvSpPr txBox="1"/>
          <p:nvPr/>
        </p:nvSpPr>
        <p:spPr>
          <a:xfrm>
            <a:off x="7112354" y="2608610"/>
            <a:ext cx="446512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41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265 Davidson Ave, Suite 220 Somerset</a:t>
            </a:r>
            <a:r>
              <a:rPr lang="en-IN" sz="2000"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 </a:t>
            </a:r>
            <a:r>
              <a:rPr lang="en-IN" sz="2000">
                <a:solidFill>
                  <a:schemeClr val="lt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New Jersey 08873</a:t>
            </a:r>
            <a:endParaRPr sz="2000">
              <a:solidFill>
                <a:schemeClr val="lt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10" name="Google Shape;84;p3"/>
          <p:cNvSpPr txBox="1"/>
          <p:nvPr/>
        </p:nvSpPr>
        <p:spPr>
          <a:xfrm>
            <a:off x="7665178" y="3646345"/>
            <a:ext cx="3809067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41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+1 (732) 515-7376</a:t>
            </a:r>
            <a:endParaRPr sz="2000"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  <a:p>
            <a:pPr marL="18415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contact@tcgdigital.com</a:t>
            </a:r>
            <a:endParaRPr sz="2000">
              <a:solidFill>
                <a:schemeClr val="lt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Calibri"/>
            </a:endParaRPr>
          </a:p>
          <a:p>
            <a:pPr marL="18415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www.tcgdigital.com</a:t>
            </a:r>
            <a:endParaRPr sz="2000">
              <a:solidFill>
                <a:schemeClr val="lt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Calibri"/>
            </a:endParaRPr>
          </a:p>
        </p:txBody>
      </p:sp>
      <p:pic>
        <p:nvPicPr>
          <p:cNvPr id="11" name="Google Shape;8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5452" y="4505498"/>
            <a:ext cx="234829" cy="22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9841" y="4146021"/>
            <a:ext cx="253395" cy="201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87;p3"/>
          <p:cNvGrpSpPr/>
          <p:nvPr/>
        </p:nvGrpSpPr>
        <p:grpSpPr>
          <a:xfrm>
            <a:off x="7299376" y="3735807"/>
            <a:ext cx="283823" cy="240449"/>
            <a:chOff x="518" y="386"/>
            <a:chExt cx="3154" cy="2672"/>
          </a:xfrm>
        </p:grpSpPr>
        <p:sp>
          <p:nvSpPr>
            <p:cNvPr id="14" name="Google Shape;88;p3"/>
            <p:cNvSpPr/>
            <p:nvPr/>
          </p:nvSpPr>
          <p:spPr>
            <a:xfrm>
              <a:off x="518" y="386"/>
              <a:ext cx="1649" cy="2672"/>
            </a:xfrm>
            <a:custGeom>
              <a:avLst/>
              <a:gdLst/>
              <a:ahLst/>
              <a:cxnLst/>
              <a:rect l="l" t="t" r="r" b="b"/>
              <a:pathLst>
                <a:path w="3298" h="5346" extrusionOk="0">
                  <a:moveTo>
                    <a:pt x="1648" y="4584"/>
                  </a:moveTo>
                  <a:lnTo>
                    <a:pt x="1596" y="4589"/>
                  </a:lnTo>
                  <a:lnTo>
                    <a:pt x="1547" y="4605"/>
                  </a:lnTo>
                  <a:lnTo>
                    <a:pt x="1502" y="4629"/>
                  </a:lnTo>
                  <a:lnTo>
                    <a:pt x="1462" y="4662"/>
                  </a:lnTo>
                  <a:lnTo>
                    <a:pt x="1432" y="4700"/>
                  </a:lnTo>
                  <a:lnTo>
                    <a:pt x="1407" y="4744"/>
                  </a:lnTo>
                  <a:lnTo>
                    <a:pt x="1391" y="4794"/>
                  </a:lnTo>
                  <a:lnTo>
                    <a:pt x="1386" y="4848"/>
                  </a:lnTo>
                  <a:lnTo>
                    <a:pt x="1391" y="4901"/>
                  </a:lnTo>
                  <a:lnTo>
                    <a:pt x="1407" y="4949"/>
                  </a:lnTo>
                  <a:lnTo>
                    <a:pt x="1432" y="4995"/>
                  </a:lnTo>
                  <a:lnTo>
                    <a:pt x="1462" y="5034"/>
                  </a:lnTo>
                  <a:lnTo>
                    <a:pt x="1502" y="5066"/>
                  </a:lnTo>
                  <a:lnTo>
                    <a:pt x="1547" y="5089"/>
                  </a:lnTo>
                  <a:lnTo>
                    <a:pt x="1596" y="5104"/>
                  </a:lnTo>
                  <a:lnTo>
                    <a:pt x="1648" y="5110"/>
                  </a:lnTo>
                  <a:lnTo>
                    <a:pt x="1702" y="5104"/>
                  </a:lnTo>
                  <a:lnTo>
                    <a:pt x="1752" y="5089"/>
                  </a:lnTo>
                  <a:lnTo>
                    <a:pt x="1796" y="5066"/>
                  </a:lnTo>
                  <a:lnTo>
                    <a:pt x="1836" y="5034"/>
                  </a:lnTo>
                  <a:lnTo>
                    <a:pt x="1867" y="4995"/>
                  </a:lnTo>
                  <a:lnTo>
                    <a:pt x="1891" y="4949"/>
                  </a:lnTo>
                  <a:lnTo>
                    <a:pt x="1907" y="4901"/>
                  </a:lnTo>
                  <a:lnTo>
                    <a:pt x="1913" y="4848"/>
                  </a:lnTo>
                  <a:lnTo>
                    <a:pt x="1907" y="4794"/>
                  </a:lnTo>
                  <a:lnTo>
                    <a:pt x="1891" y="4744"/>
                  </a:lnTo>
                  <a:lnTo>
                    <a:pt x="1867" y="4700"/>
                  </a:lnTo>
                  <a:lnTo>
                    <a:pt x="1836" y="4662"/>
                  </a:lnTo>
                  <a:lnTo>
                    <a:pt x="1796" y="4629"/>
                  </a:lnTo>
                  <a:lnTo>
                    <a:pt x="1752" y="4605"/>
                  </a:lnTo>
                  <a:lnTo>
                    <a:pt x="1702" y="4589"/>
                  </a:lnTo>
                  <a:lnTo>
                    <a:pt x="1648" y="4584"/>
                  </a:lnTo>
                  <a:close/>
                  <a:moveTo>
                    <a:pt x="554" y="443"/>
                  </a:moveTo>
                  <a:lnTo>
                    <a:pt x="525" y="449"/>
                  </a:lnTo>
                  <a:lnTo>
                    <a:pt x="502" y="460"/>
                  </a:lnTo>
                  <a:lnTo>
                    <a:pt x="483" y="479"/>
                  </a:lnTo>
                  <a:lnTo>
                    <a:pt x="471" y="502"/>
                  </a:lnTo>
                  <a:lnTo>
                    <a:pt x="466" y="531"/>
                  </a:lnTo>
                  <a:lnTo>
                    <a:pt x="466" y="4317"/>
                  </a:lnTo>
                  <a:lnTo>
                    <a:pt x="471" y="4344"/>
                  </a:lnTo>
                  <a:lnTo>
                    <a:pt x="483" y="4369"/>
                  </a:lnTo>
                  <a:lnTo>
                    <a:pt x="502" y="4388"/>
                  </a:lnTo>
                  <a:lnTo>
                    <a:pt x="525" y="4400"/>
                  </a:lnTo>
                  <a:lnTo>
                    <a:pt x="554" y="4403"/>
                  </a:lnTo>
                  <a:lnTo>
                    <a:pt x="2744" y="4403"/>
                  </a:lnTo>
                  <a:lnTo>
                    <a:pt x="2773" y="4400"/>
                  </a:lnTo>
                  <a:lnTo>
                    <a:pt x="2796" y="4388"/>
                  </a:lnTo>
                  <a:lnTo>
                    <a:pt x="2815" y="4369"/>
                  </a:lnTo>
                  <a:lnTo>
                    <a:pt x="2827" y="4344"/>
                  </a:lnTo>
                  <a:lnTo>
                    <a:pt x="2832" y="4317"/>
                  </a:lnTo>
                  <a:lnTo>
                    <a:pt x="2832" y="531"/>
                  </a:lnTo>
                  <a:lnTo>
                    <a:pt x="2827" y="502"/>
                  </a:lnTo>
                  <a:lnTo>
                    <a:pt x="2815" y="479"/>
                  </a:lnTo>
                  <a:lnTo>
                    <a:pt x="2796" y="460"/>
                  </a:lnTo>
                  <a:lnTo>
                    <a:pt x="2773" y="449"/>
                  </a:lnTo>
                  <a:lnTo>
                    <a:pt x="2744" y="443"/>
                  </a:lnTo>
                  <a:lnTo>
                    <a:pt x="554" y="443"/>
                  </a:lnTo>
                  <a:close/>
                  <a:moveTo>
                    <a:pt x="416" y="0"/>
                  </a:moveTo>
                  <a:lnTo>
                    <a:pt x="2880" y="0"/>
                  </a:lnTo>
                  <a:lnTo>
                    <a:pt x="2949" y="6"/>
                  </a:lnTo>
                  <a:lnTo>
                    <a:pt x="3013" y="21"/>
                  </a:lnTo>
                  <a:lnTo>
                    <a:pt x="3072" y="46"/>
                  </a:lnTo>
                  <a:lnTo>
                    <a:pt x="3128" y="81"/>
                  </a:lnTo>
                  <a:lnTo>
                    <a:pt x="3175" y="123"/>
                  </a:lnTo>
                  <a:lnTo>
                    <a:pt x="3218" y="171"/>
                  </a:lnTo>
                  <a:lnTo>
                    <a:pt x="3252" y="226"/>
                  </a:lnTo>
                  <a:lnTo>
                    <a:pt x="3277" y="286"/>
                  </a:lnTo>
                  <a:lnTo>
                    <a:pt x="3292" y="349"/>
                  </a:lnTo>
                  <a:lnTo>
                    <a:pt x="3298" y="418"/>
                  </a:lnTo>
                  <a:lnTo>
                    <a:pt x="3298" y="4930"/>
                  </a:lnTo>
                  <a:lnTo>
                    <a:pt x="3292" y="4997"/>
                  </a:lnTo>
                  <a:lnTo>
                    <a:pt x="3277" y="5060"/>
                  </a:lnTo>
                  <a:lnTo>
                    <a:pt x="3252" y="5122"/>
                  </a:lnTo>
                  <a:lnTo>
                    <a:pt x="3218" y="5175"/>
                  </a:lnTo>
                  <a:lnTo>
                    <a:pt x="3175" y="5223"/>
                  </a:lnTo>
                  <a:lnTo>
                    <a:pt x="3128" y="5265"/>
                  </a:lnTo>
                  <a:lnTo>
                    <a:pt x="3072" y="5300"/>
                  </a:lnTo>
                  <a:lnTo>
                    <a:pt x="3013" y="5325"/>
                  </a:lnTo>
                  <a:lnTo>
                    <a:pt x="2949" y="5340"/>
                  </a:lnTo>
                  <a:lnTo>
                    <a:pt x="2880" y="5346"/>
                  </a:lnTo>
                  <a:lnTo>
                    <a:pt x="416" y="5346"/>
                  </a:lnTo>
                  <a:lnTo>
                    <a:pt x="349" y="5340"/>
                  </a:lnTo>
                  <a:lnTo>
                    <a:pt x="286" y="5325"/>
                  </a:lnTo>
                  <a:lnTo>
                    <a:pt x="226" y="5300"/>
                  </a:lnTo>
                  <a:lnTo>
                    <a:pt x="171" y="5265"/>
                  </a:lnTo>
                  <a:lnTo>
                    <a:pt x="123" y="5223"/>
                  </a:lnTo>
                  <a:lnTo>
                    <a:pt x="80" y="5175"/>
                  </a:lnTo>
                  <a:lnTo>
                    <a:pt x="46" y="5122"/>
                  </a:lnTo>
                  <a:lnTo>
                    <a:pt x="21" y="5060"/>
                  </a:lnTo>
                  <a:lnTo>
                    <a:pt x="6" y="4997"/>
                  </a:lnTo>
                  <a:lnTo>
                    <a:pt x="0" y="4930"/>
                  </a:lnTo>
                  <a:lnTo>
                    <a:pt x="0" y="2678"/>
                  </a:lnTo>
                  <a:lnTo>
                    <a:pt x="0" y="418"/>
                  </a:lnTo>
                  <a:lnTo>
                    <a:pt x="6" y="349"/>
                  </a:lnTo>
                  <a:lnTo>
                    <a:pt x="21" y="286"/>
                  </a:lnTo>
                  <a:lnTo>
                    <a:pt x="46" y="226"/>
                  </a:lnTo>
                  <a:lnTo>
                    <a:pt x="80" y="171"/>
                  </a:lnTo>
                  <a:lnTo>
                    <a:pt x="123" y="123"/>
                  </a:lnTo>
                  <a:lnTo>
                    <a:pt x="171" y="81"/>
                  </a:lnTo>
                  <a:lnTo>
                    <a:pt x="226" y="46"/>
                  </a:lnTo>
                  <a:lnTo>
                    <a:pt x="286" y="21"/>
                  </a:lnTo>
                  <a:lnTo>
                    <a:pt x="349" y="6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9;p3"/>
            <p:cNvSpPr/>
            <p:nvPr/>
          </p:nvSpPr>
          <p:spPr>
            <a:xfrm>
              <a:off x="3078" y="628"/>
              <a:ext cx="594" cy="2022"/>
            </a:xfrm>
            <a:custGeom>
              <a:avLst/>
              <a:gdLst/>
              <a:ahLst/>
              <a:cxnLst/>
              <a:rect l="l" t="t" r="r" b="b"/>
              <a:pathLst>
                <a:path w="1188" h="4045" extrusionOk="0">
                  <a:moveTo>
                    <a:pt x="222" y="0"/>
                  </a:moveTo>
                  <a:lnTo>
                    <a:pt x="264" y="6"/>
                  </a:lnTo>
                  <a:lnTo>
                    <a:pt x="306" y="17"/>
                  </a:lnTo>
                  <a:lnTo>
                    <a:pt x="344" y="38"/>
                  </a:lnTo>
                  <a:lnTo>
                    <a:pt x="379" y="65"/>
                  </a:lnTo>
                  <a:lnTo>
                    <a:pt x="494" y="188"/>
                  </a:lnTo>
                  <a:lnTo>
                    <a:pt x="601" y="316"/>
                  </a:lnTo>
                  <a:lnTo>
                    <a:pt x="699" y="448"/>
                  </a:lnTo>
                  <a:lnTo>
                    <a:pt x="787" y="586"/>
                  </a:lnTo>
                  <a:lnTo>
                    <a:pt x="868" y="726"/>
                  </a:lnTo>
                  <a:lnTo>
                    <a:pt x="939" y="871"/>
                  </a:lnTo>
                  <a:lnTo>
                    <a:pt x="1000" y="1017"/>
                  </a:lnTo>
                  <a:lnTo>
                    <a:pt x="1054" y="1168"/>
                  </a:lnTo>
                  <a:lnTo>
                    <a:pt x="1098" y="1320"/>
                  </a:lnTo>
                  <a:lnTo>
                    <a:pt x="1134" y="1475"/>
                  </a:lnTo>
                  <a:lnTo>
                    <a:pt x="1161" y="1630"/>
                  </a:lnTo>
                  <a:lnTo>
                    <a:pt x="1178" y="1787"/>
                  </a:lnTo>
                  <a:lnTo>
                    <a:pt x="1188" y="1944"/>
                  </a:lnTo>
                  <a:lnTo>
                    <a:pt x="1188" y="2101"/>
                  </a:lnTo>
                  <a:lnTo>
                    <a:pt x="1178" y="2258"/>
                  </a:lnTo>
                  <a:lnTo>
                    <a:pt x="1161" y="2415"/>
                  </a:lnTo>
                  <a:lnTo>
                    <a:pt x="1134" y="2570"/>
                  </a:lnTo>
                  <a:lnTo>
                    <a:pt x="1098" y="2725"/>
                  </a:lnTo>
                  <a:lnTo>
                    <a:pt x="1054" y="2877"/>
                  </a:lnTo>
                  <a:lnTo>
                    <a:pt x="1000" y="3028"/>
                  </a:lnTo>
                  <a:lnTo>
                    <a:pt x="939" y="3175"/>
                  </a:lnTo>
                  <a:lnTo>
                    <a:pt x="868" y="3319"/>
                  </a:lnTo>
                  <a:lnTo>
                    <a:pt x="787" y="3459"/>
                  </a:lnTo>
                  <a:lnTo>
                    <a:pt x="699" y="3597"/>
                  </a:lnTo>
                  <a:lnTo>
                    <a:pt x="601" y="3729"/>
                  </a:lnTo>
                  <a:lnTo>
                    <a:pt x="494" y="3857"/>
                  </a:lnTo>
                  <a:lnTo>
                    <a:pt x="379" y="3980"/>
                  </a:lnTo>
                  <a:lnTo>
                    <a:pt x="344" y="4008"/>
                  </a:lnTo>
                  <a:lnTo>
                    <a:pt x="306" y="4028"/>
                  </a:lnTo>
                  <a:lnTo>
                    <a:pt x="264" y="4039"/>
                  </a:lnTo>
                  <a:lnTo>
                    <a:pt x="222" y="4045"/>
                  </a:lnTo>
                  <a:lnTo>
                    <a:pt x="180" y="4039"/>
                  </a:lnTo>
                  <a:lnTo>
                    <a:pt x="139" y="4028"/>
                  </a:lnTo>
                  <a:lnTo>
                    <a:pt x="99" y="4008"/>
                  </a:lnTo>
                  <a:lnTo>
                    <a:pt x="65" y="3980"/>
                  </a:lnTo>
                  <a:lnTo>
                    <a:pt x="36" y="3945"/>
                  </a:lnTo>
                  <a:lnTo>
                    <a:pt x="17" y="3905"/>
                  </a:lnTo>
                  <a:lnTo>
                    <a:pt x="3" y="3865"/>
                  </a:lnTo>
                  <a:lnTo>
                    <a:pt x="0" y="3823"/>
                  </a:lnTo>
                  <a:lnTo>
                    <a:pt x="3" y="3781"/>
                  </a:lnTo>
                  <a:lnTo>
                    <a:pt x="17" y="3738"/>
                  </a:lnTo>
                  <a:lnTo>
                    <a:pt x="36" y="3700"/>
                  </a:lnTo>
                  <a:lnTo>
                    <a:pt x="65" y="3666"/>
                  </a:lnTo>
                  <a:lnTo>
                    <a:pt x="170" y="3555"/>
                  </a:lnTo>
                  <a:lnTo>
                    <a:pt x="266" y="3438"/>
                  </a:lnTo>
                  <a:lnTo>
                    <a:pt x="352" y="3317"/>
                  </a:lnTo>
                  <a:lnTo>
                    <a:pt x="431" y="3193"/>
                  </a:lnTo>
                  <a:lnTo>
                    <a:pt x="500" y="3062"/>
                  </a:lnTo>
                  <a:lnTo>
                    <a:pt x="561" y="2930"/>
                  </a:lnTo>
                  <a:lnTo>
                    <a:pt x="613" y="2796"/>
                  </a:lnTo>
                  <a:lnTo>
                    <a:pt x="657" y="2658"/>
                  </a:lnTo>
                  <a:lnTo>
                    <a:pt x="691" y="2518"/>
                  </a:lnTo>
                  <a:lnTo>
                    <a:pt x="718" y="2379"/>
                  </a:lnTo>
                  <a:lnTo>
                    <a:pt x="735" y="2237"/>
                  </a:lnTo>
                  <a:lnTo>
                    <a:pt x="745" y="2093"/>
                  </a:lnTo>
                  <a:lnTo>
                    <a:pt x="745" y="1952"/>
                  </a:lnTo>
                  <a:lnTo>
                    <a:pt x="735" y="1808"/>
                  </a:lnTo>
                  <a:lnTo>
                    <a:pt x="718" y="1666"/>
                  </a:lnTo>
                  <a:lnTo>
                    <a:pt x="691" y="1526"/>
                  </a:lnTo>
                  <a:lnTo>
                    <a:pt x="657" y="1387"/>
                  </a:lnTo>
                  <a:lnTo>
                    <a:pt x="613" y="1249"/>
                  </a:lnTo>
                  <a:lnTo>
                    <a:pt x="561" y="1115"/>
                  </a:lnTo>
                  <a:lnTo>
                    <a:pt x="500" y="982"/>
                  </a:lnTo>
                  <a:lnTo>
                    <a:pt x="431" y="852"/>
                  </a:lnTo>
                  <a:lnTo>
                    <a:pt x="352" y="728"/>
                  </a:lnTo>
                  <a:lnTo>
                    <a:pt x="266" y="607"/>
                  </a:lnTo>
                  <a:lnTo>
                    <a:pt x="170" y="490"/>
                  </a:lnTo>
                  <a:lnTo>
                    <a:pt x="65" y="379"/>
                  </a:lnTo>
                  <a:lnTo>
                    <a:pt x="36" y="345"/>
                  </a:lnTo>
                  <a:lnTo>
                    <a:pt x="17" y="306"/>
                  </a:lnTo>
                  <a:lnTo>
                    <a:pt x="3" y="264"/>
                  </a:lnTo>
                  <a:lnTo>
                    <a:pt x="0" y="222"/>
                  </a:lnTo>
                  <a:lnTo>
                    <a:pt x="3" y="180"/>
                  </a:lnTo>
                  <a:lnTo>
                    <a:pt x="17" y="140"/>
                  </a:lnTo>
                  <a:lnTo>
                    <a:pt x="36" y="101"/>
                  </a:lnTo>
                  <a:lnTo>
                    <a:pt x="65" y="65"/>
                  </a:lnTo>
                  <a:lnTo>
                    <a:pt x="99" y="38"/>
                  </a:lnTo>
                  <a:lnTo>
                    <a:pt x="139" y="17"/>
                  </a:lnTo>
                  <a:lnTo>
                    <a:pt x="180" y="6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0;p3"/>
            <p:cNvSpPr/>
            <p:nvPr/>
          </p:nvSpPr>
          <p:spPr>
            <a:xfrm>
              <a:off x="2755" y="952"/>
              <a:ext cx="460" cy="1375"/>
            </a:xfrm>
            <a:custGeom>
              <a:avLst/>
              <a:gdLst/>
              <a:ahLst/>
              <a:cxnLst/>
              <a:rect l="l" t="t" r="r" b="b"/>
              <a:pathLst>
                <a:path w="920" h="2751" extrusionOk="0">
                  <a:moveTo>
                    <a:pt x="222" y="0"/>
                  </a:moveTo>
                  <a:lnTo>
                    <a:pt x="264" y="4"/>
                  </a:lnTo>
                  <a:lnTo>
                    <a:pt x="304" y="16"/>
                  </a:lnTo>
                  <a:lnTo>
                    <a:pt x="343" y="37"/>
                  </a:lnTo>
                  <a:lnTo>
                    <a:pt x="379" y="65"/>
                  </a:lnTo>
                  <a:lnTo>
                    <a:pt x="473" y="167"/>
                  </a:lnTo>
                  <a:lnTo>
                    <a:pt x="557" y="272"/>
                  </a:lnTo>
                  <a:lnTo>
                    <a:pt x="634" y="383"/>
                  </a:lnTo>
                  <a:lnTo>
                    <a:pt x="701" y="498"/>
                  </a:lnTo>
                  <a:lnTo>
                    <a:pt x="759" y="617"/>
                  </a:lnTo>
                  <a:lnTo>
                    <a:pt x="808" y="740"/>
                  </a:lnTo>
                  <a:lnTo>
                    <a:pt x="849" y="864"/>
                  </a:lnTo>
                  <a:lnTo>
                    <a:pt x="879" y="990"/>
                  </a:lnTo>
                  <a:lnTo>
                    <a:pt x="902" y="1117"/>
                  </a:lnTo>
                  <a:lnTo>
                    <a:pt x="916" y="1247"/>
                  </a:lnTo>
                  <a:lnTo>
                    <a:pt x="920" y="1375"/>
                  </a:lnTo>
                  <a:lnTo>
                    <a:pt x="916" y="1506"/>
                  </a:lnTo>
                  <a:lnTo>
                    <a:pt x="902" y="1634"/>
                  </a:lnTo>
                  <a:lnTo>
                    <a:pt x="879" y="1762"/>
                  </a:lnTo>
                  <a:lnTo>
                    <a:pt x="849" y="1889"/>
                  </a:lnTo>
                  <a:lnTo>
                    <a:pt x="808" y="2011"/>
                  </a:lnTo>
                  <a:lnTo>
                    <a:pt x="759" y="2134"/>
                  </a:lnTo>
                  <a:lnTo>
                    <a:pt x="701" y="2253"/>
                  </a:lnTo>
                  <a:lnTo>
                    <a:pt x="634" y="2367"/>
                  </a:lnTo>
                  <a:lnTo>
                    <a:pt x="557" y="2479"/>
                  </a:lnTo>
                  <a:lnTo>
                    <a:pt x="473" y="2584"/>
                  </a:lnTo>
                  <a:lnTo>
                    <a:pt x="379" y="2685"/>
                  </a:lnTo>
                  <a:lnTo>
                    <a:pt x="343" y="2714"/>
                  </a:lnTo>
                  <a:lnTo>
                    <a:pt x="304" y="2735"/>
                  </a:lnTo>
                  <a:lnTo>
                    <a:pt x="264" y="2747"/>
                  </a:lnTo>
                  <a:lnTo>
                    <a:pt x="222" y="2751"/>
                  </a:lnTo>
                  <a:lnTo>
                    <a:pt x="180" y="2747"/>
                  </a:lnTo>
                  <a:lnTo>
                    <a:pt x="138" y="2735"/>
                  </a:lnTo>
                  <a:lnTo>
                    <a:pt x="99" y="2714"/>
                  </a:lnTo>
                  <a:lnTo>
                    <a:pt x="65" y="2685"/>
                  </a:lnTo>
                  <a:lnTo>
                    <a:pt x="36" y="2651"/>
                  </a:lnTo>
                  <a:lnTo>
                    <a:pt x="17" y="2613"/>
                  </a:lnTo>
                  <a:lnTo>
                    <a:pt x="4" y="2572"/>
                  </a:lnTo>
                  <a:lnTo>
                    <a:pt x="0" y="2528"/>
                  </a:lnTo>
                  <a:lnTo>
                    <a:pt x="4" y="2486"/>
                  </a:lnTo>
                  <a:lnTo>
                    <a:pt x="17" y="2446"/>
                  </a:lnTo>
                  <a:lnTo>
                    <a:pt x="36" y="2408"/>
                  </a:lnTo>
                  <a:lnTo>
                    <a:pt x="65" y="2373"/>
                  </a:lnTo>
                  <a:lnTo>
                    <a:pt x="147" y="2283"/>
                  </a:lnTo>
                  <a:lnTo>
                    <a:pt x="220" y="2187"/>
                  </a:lnTo>
                  <a:lnTo>
                    <a:pt x="283" y="2090"/>
                  </a:lnTo>
                  <a:lnTo>
                    <a:pt x="339" y="1986"/>
                  </a:lnTo>
                  <a:lnTo>
                    <a:pt x="385" y="1879"/>
                  </a:lnTo>
                  <a:lnTo>
                    <a:pt x="421" y="1770"/>
                  </a:lnTo>
                  <a:lnTo>
                    <a:pt x="448" y="1659"/>
                  </a:lnTo>
                  <a:lnTo>
                    <a:pt x="467" y="1546"/>
                  </a:lnTo>
                  <a:lnTo>
                    <a:pt x="477" y="1433"/>
                  </a:lnTo>
                  <a:lnTo>
                    <a:pt x="477" y="1318"/>
                  </a:lnTo>
                  <a:lnTo>
                    <a:pt x="467" y="1205"/>
                  </a:lnTo>
                  <a:lnTo>
                    <a:pt x="448" y="1092"/>
                  </a:lnTo>
                  <a:lnTo>
                    <a:pt x="421" y="981"/>
                  </a:lnTo>
                  <a:lnTo>
                    <a:pt x="385" y="872"/>
                  </a:lnTo>
                  <a:lnTo>
                    <a:pt x="339" y="764"/>
                  </a:lnTo>
                  <a:lnTo>
                    <a:pt x="283" y="661"/>
                  </a:lnTo>
                  <a:lnTo>
                    <a:pt x="220" y="563"/>
                  </a:lnTo>
                  <a:lnTo>
                    <a:pt x="147" y="468"/>
                  </a:lnTo>
                  <a:lnTo>
                    <a:pt x="65" y="378"/>
                  </a:lnTo>
                  <a:lnTo>
                    <a:pt x="36" y="343"/>
                  </a:lnTo>
                  <a:lnTo>
                    <a:pt x="17" y="305"/>
                  </a:lnTo>
                  <a:lnTo>
                    <a:pt x="4" y="265"/>
                  </a:lnTo>
                  <a:lnTo>
                    <a:pt x="0" y="222"/>
                  </a:lnTo>
                  <a:lnTo>
                    <a:pt x="4" y="180"/>
                  </a:lnTo>
                  <a:lnTo>
                    <a:pt x="17" y="138"/>
                  </a:lnTo>
                  <a:lnTo>
                    <a:pt x="36" y="100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8" y="16"/>
                  </a:lnTo>
                  <a:lnTo>
                    <a:pt x="180" y="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1;p3"/>
            <p:cNvSpPr/>
            <p:nvPr/>
          </p:nvSpPr>
          <p:spPr>
            <a:xfrm>
              <a:off x="2429" y="1278"/>
              <a:ext cx="325" cy="722"/>
            </a:xfrm>
            <a:custGeom>
              <a:avLst/>
              <a:gdLst/>
              <a:ahLst/>
              <a:cxnLst/>
              <a:rect l="l" t="t" r="r" b="b"/>
              <a:pathLst>
                <a:path w="652" h="1444" extrusionOk="0">
                  <a:moveTo>
                    <a:pt x="223" y="0"/>
                  </a:moveTo>
                  <a:lnTo>
                    <a:pt x="265" y="4"/>
                  </a:lnTo>
                  <a:lnTo>
                    <a:pt x="305" y="16"/>
                  </a:lnTo>
                  <a:lnTo>
                    <a:pt x="345" y="37"/>
                  </a:lnTo>
                  <a:lnTo>
                    <a:pt x="380" y="66"/>
                  </a:lnTo>
                  <a:lnTo>
                    <a:pt x="443" y="134"/>
                  </a:lnTo>
                  <a:lnTo>
                    <a:pt x="498" y="211"/>
                  </a:lnTo>
                  <a:lnTo>
                    <a:pt x="544" y="290"/>
                  </a:lnTo>
                  <a:lnTo>
                    <a:pt x="583" y="372"/>
                  </a:lnTo>
                  <a:lnTo>
                    <a:pt x="613" y="458"/>
                  </a:lnTo>
                  <a:lnTo>
                    <a:pt x="635" y="544"/>
                  </a:lnTo>
                  <a:lnTo>
                    <a:pt x="648" y="632"/>
                  </a:lnTo>
                  <a:lnTo>
                    <a:pt x="652" y="722"/>
                  </a:lnTo>
                  <a:lnTo>
                    <a:pt x="648" y="812"/>
                  </a:lnTo>
                  <a:lnTo>
                    <a:pt x="635" y="901"/>
                  </a:lnTo>
                  <a:lnTo>
                    <a:pt x="613" y="987"/>
                  </a:lnTo>
                  <a:lnTo>
                    <a:pt x="583" y="1073"/>
                  </a:lnTo>
                  <a:lnTo>
                    <a:pt x="544" y="1155"/>
                  </a:lnTo>
                  <a:lnTo>
                    <a:pt x="498" y="1234"/>
                  </a:lnTo>
                  <a:lnTo>
                    <a:pt x="443" y="1310"/>
                  </a:lnTo>
                  <a:lnTo>
                    <a:pt x="380" y="1381"/>
                  </a:lnTo>
                  <a:lnTo>
                    <a:pt x="345" y="1408"/>
                  </a:lnTo>
                  <a:lnTo>
                    <a:pt x="305" y="1429"/>
                  </a:lnTo>
                  <a:lnTo>
                    <a:pt x="265" y="1441"/>
                  </a:lnTo>
                  <a:lnTo>
                    <a:pt x="223" y="1444"/>
                  </a:lnTo>
                  <a:lnTo>
                    <a:pt x="180" y="1441"/>
                  </a:lnTo>
                  <a:lnTo>
                    <a:pt x="138" y="1429"/>
                  </a:lnTo>
                  <a:lnTo>
                    <a:pt x="100" y="1408"/>
                  </a:lnTo>
                  <a:lnTo>
                    <a:pt x="65" y="1381"/>
                  </a:lnTo>
                  <a:lnTo>
                    <a:pt x="37" y="1345"/>
                  </a:lnTo>
                  <a:lnTo>
                    <a:pt x="17" y="1307"/>
                  </a:lnTo>
                  <a:lnTo>
                    <a:pt x="4" y="1266"/>
                  </a:lnTo>
                  <a:lnTo>
                    <a:pt x="0" y="1224"/>
                  </a:lnTo>
                  <a:lnTo>
                    <a:pt x="4" y="1182"/>
                  </a:lnTo>
                  <a:lnTo>
                    <a:pt x="17" y="1140"/>
                  </a:lnTo>
                  <a:lnTo>
                    <a:pt x="37" y="1102"/>
                  </a:lnTo>
                  <a:lnTo>
                    <a:pt x="65" y="1067"/>
                  </a:lnTo>
                  <a:lnTo>
                    <a:pt x="113" y="1012"/>
                  </a:lnTo>
                  <a:lnTo>
                    <a:pt x="150" y="952"/>
                  </a:lnTo>
                  <a:lnTo>
                    <a:pt x="178" y="889"/>
                  </a:lnTo>
                  <a:lnTo>
                    <a:pt x="198" y="824"/>
                  </a:lnTo>
                  <a:lnTo>
                    <a:pt x="207" y="757"/>
                  </a:lnTo>
                  <a:lnTo>
                    <a:pt x="207" y="688"/>
                  </a:lnTo>
                  <a:lnTo>
                    <a:pt x="198" y="621"/>
                  </a:lnTo>
                  <a:lnTo>
                    <a:pt x="178" y="556"/>
                  </a:lnTo>
                  <a:lnTo>
                    <a:pt x="150" y="493"/>
                  </a:lnTo>
                  <a:lnTo>
                    <a:pt x="113" y="433"/>
                  </a:lnTo>
                  <a:lnTo>
                    <a:pt x="65" y="378"/>
                  </a:lnTo>
                  <a:lnTo>
                    <a:pt x="37" y="343"/>
                  </a:lnTo>
                  <a:lnTo>
                    <a:pt x="17" y="305"/>
                  </a:lnTo>
                  <a:lnTo>
                    <a:pt x="4" y="263"/>
                  </a:lnTo>
                  <a:lnTo>
                    <a:pt x="0" y="221"/>
                  </a:lnTo>
                  <a:lnTo>
                    <a:pt x="4" y="178"/>
                  </a:lnTo>
                  <a:lnTo>
                    <a:pt x="17" y="138"/>
                  </a:lnTo>
                  <a:lnTo>
                    <a:pt x="37" y="100"/>
                  </a:lnTo>
                  <a:lnTo>
                    <a:pt x="65" y="66"/>
                  </a:lnTo>
                  <a:lnTo>
                    <a:pt x="100" y="37"/>
                  </a:lnTo>
                  <a:lnTo>
                    <a:pt x="138" y="16"/>
                  </a:lnTo>
                  <a:lnTo>
                    <a:pt x="180" y="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15" y="497390"/>
            <a:ext cx="2408192" cy="4976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54" y="537905"/>
            <a:ext cx="1761206" cy="47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7319809-CDEF-5B79-9E32-416A1C29B27D}"/>
              </a:ext>
            </a:extLst>
          </p:cNvPr>
          <p:cNvSpPr/>
          <p:nvPr/>
        </p:nvSpPr>
        <p:spPr>
          <a:xfrm>
            <a:off x="4333447" y="1719384"/>
            <a:ext cx="7854461" cy="4208486"/>
          </a:xfrm>
          <a:prstGeom prst="rect">
            <a:avLst/>
          </a:prstGeom>
          <a:gradFill flip="none" rotWithShape="1">
            <a:gsLst>
              <a:gs pos="100000">
                <a:srgbClr val="102A68"/>
              </a:gs>
              <a:gs pos="38000">
                <a:srgbClr val="057F61">
                  <a:shade val="67500"/>
                  <a:satMod val="115000"/>
                </a:srgbClr>
              </a:gs>
              <a:gs pos="100000">
                <a:srgbClr val="057F61">
                  <a:shade val="100000"/>
                  <a:satMod val="115000"/>
                </a:srgbClr>
              </a:gs>
            </a:gsLst>
            <a:lin ang="600000" scaled="0"/>
            <a:tileRect/>
          </a:gra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4D140CA9-F528-24D0-29D2-2054261D8D13}"/>
              </a:ext>
            </a:extLst>
          </p:cNvPr>
          <p:cNvSpPr txBox="1"/>
          <p:nvPr/>
        </p:nvSpPr>
        <p:spPr>
          <a:xfrm>
            <a:off x="4586185" y="699772"/>
            <a:ext cx="3743041" cy="77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7"/>
              </a:lnSpc>
            </a:pPr>
            <a:r>
              <a:rPr lang="en-US" sz="4000" b="1">
                <a:solidFill>
                  <a:srgbClr val="000000"/>
                </a:solidFill>
                <a:latin typeface="Segoe UI"/>
                <a:ea typeface="Red Hat Display" panose="02010303040201060303" pitchFamily="2" charset="0"/>
                <a:cs typeface="Segoe UI"/>
                <a:sym typeface="Red Hat Display Bold"/>
              </a:rPr>
              <a:t>Agenda</a:t>
            </a:r>
            <a:endParaRPr lang="en-US" sz="4000" b="1">
              <a:latin typeface="Segoe UI"/>
              <a:ea typeface="Calibri" panose="020F0502020204030204"/>
              <a:cs typeface="Segoe UI"/>
            </a:endParaRPr>
          </a:p>
        </p:txBody>
      </p:sp>
      <p:pic>
        <p:nvPicPr>
          <p:cNvPr id="4" name="Picture 3" descr="A hand holding a globe&#10;&#10;AI-generated content may be incorrect.">
            <a:extLst>
              <a:ext uri="{FF2B5EF4-FFF2-40B4-BE49-F238E27FC236}">
                <a16:creationId xmlns:a16="http://schemas.microsoft.com/office/drawing/2014/main" id="{A189638D-5922-A1E8-C933-C5B045DB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22" t="14096" r="16207" b="24544"/>
          <a:stretch/>
        </p:blipFill>
        <p:spPr>
          <a:xfrm>
            <a:off x="-1477" y="1719384"/>
            <a:ext cx="4334924" cy="4208486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3F675B2D-46AC-F5D2-9F76-8C926C7530CF}"/>
              </a:ext>
            </a:extLst>
          </p:cNvPr>
          <p:cNvSpPr txBox="1"/>
          <p:nvPr/>
        </p:nvSpPr>
        <p:spPr>
          <a:xfrm>
            <a:off x="4979480" y="3403811"/>
            <a:ext cx="247041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Segoe UI"/>
                <a:ea typeface="Red Hat Display" panose="02010303040201060303" pitchFamily="2" charset="0"/>
                <a:cs typeface="Segoe UI"/>
              </a:rPr>
              <a:t>EBITDA Calculation</a:t>
            </a:r>
            <a:endParaRPr lang="en-US">
              <a:solidFill>
                <a:srgbClr val="FFFFFF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5C9C2D50-6F8F-D69B-3125-510C14FC5C2D}"/>
              </a:ext>
            </a:extLst>
          </p:cNvPr>
          <p:cNvSpPr txBox="1"/>
          <p:nvPr/>
        </p:nvSpPr>
        <p:spPr>
          <a:xfrm>
            <a:off x="7564734" y="2803297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 Bold"/>
              </a:rPr>
              <a:t>01</a:t>
            </a:r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23818C79-595F-CBB0-A821-F9E0BF7B5170}"/>
              </a:ext>
            </a:extLst>
          </p:cNvPr>
          <p:cNvSpPr/>
          <p:nvPr/>
        </p:nvSpPr>
        <p:spPr>
          <a:xfrm>
            <a:off x="4821328" y="3805352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53367009-CDA7-00EE-901D-15C7C183C0FB}"/>
              </a:ext>
            </a:extLst>
          </p:cNvPr>
          <p:cNvSpPr txBox="1"/>
          <p:nvPr/>
        </p:nvSpPr>
        <p:spPr>
          <a:xfrm>
            <a:off x="4984893" y="4057472"/>
            <a:ext cx="247041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"/>
                <a:ea typeface="Red Hat Display" panose="02010303040201060303" pitchFamily="2" charset="0"/>
                <a:cs typeface="Segoe UI"/>
              </a:rPr>
              <a:t>Sales and Net Sales</a:t>
            </a:r>
            <a:endParaRPr lang="en-US" dirty="0">
              <a:solidFill>
                <a:srgbClr val="FFFFFF"/>
              </a:solidFill>
              <a:latin typeface="Segoe UI"/>
              <a:ea typeface="Red Hat Display" panose="02010303040201060303" pitchFamily="2" charset="0"/>
              <a:cs typeface="Segoe UI"/>
              <a:sym typeface="Red Hat Display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F060A29-9F79-036D-6595-701CADF27D78}"/>
              </a:ext>
            </a:extLst>
          </p:cNvPr>
          <p:cNvSpPr txBox="1"/>
          <p:nvPr/>
        </p:nvSpPr>
        <p:spPr>
          <a:xfrm>
            <a:off x="7566814" y="3399448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 Bold"/>
              </a:rPr>
              <a:t>02</a:t>
            </a: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76E03E93-1BFE-DE3C-550A-E8375236DFFF}"/>
              </a:ext>
            </a:extLst>
          </p:cNvPr>
          <p:cNvSpPr/>
          <p:nvPr/>
        </p:nvSpPr>
        <p:spPr>
          <a:xfrm>
            <a:off x="4826741" y="3222559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65451903-1C82-827A-87C8-A02050EEAA4B}"/>
              </a:ext>
            </a:extLst>
          </p:cNvPr>
          <p:cNvSpPr txBox="1"/>
          <p:nvPr/>
        </p:nvSpPr>
        <p:spPr>
          <a:xfrm>
            <a:off x="7560253" y="4060430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 Bold"/>
              </a:rPr>
              <a:t>03</a:t>
            </a:r>
          </a:p>
        </p:txBody>
      </p:sp>
      <p:sp>
        <p:nvSpPr>
          <p:cNvPr id="38" name="AutoShape 10">
            <a:extLst>
              <a:ext uri="{FF2B5EF4-FFF2-40B4-BE49-F238E27FC236}">
                <a16:creationId xmlns:a16="http://schemas.microsoft.com/office/drawing/2014/main" id="{30117988-7BEE-ACBF-8D1D-57A5B2AFB686}"/>
              </a:ext>
            </a:extLst>
          </p:cNvPr>
          <p:cNvSpPr/>
          <p:nvPr/>
        </p:nvSpPr>
        <p:spPr>
          <a:xfrm>
            <a:off x="4816847" y="4461970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AC1F0766-1D4F-636E-47C4-5B677C20E71A}"/>
              </a:ext>
            </a:extLst>
          </p:cNvPr>
          <p:cNvSpPr txBox="1"/>
          <p:nvPr/>
        </p:nvSpPr>
        <p:spPr>
          <a:xfrm>
            <a:off x="7553693" y="4737263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 Bold"/>
              </a:rPr>
              <a:t>04</a:t>
            </a:r>
          </a:p>
        </p:txBody>
      </p:sp>
      <p:sp>
        <p:nvSpPr>
          <p:cNvPr id="50" name="AutoShape 10">
            <a:extLst>
              <a:ext uri="{FF2B5EF4-FFF2-40B4-BE49-F238E27FC236}">
                <a16:creationId xmlns:a16="http://schemas.microsoft.com/office/drawing/2014/main" id="{D0C29715-D483-E512-4CA5-9AB1988B626A}"/>
              </a:ext>
            </a:extLst>
          </p:cNvPr>
          <p:cNvSpPr/>
          <p:nvPr/>
        </p:nvSpPr>
        <p:spPr>
          <a:xfrm>
            <a:off x="4821330" y="5138803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7" name="TextBox 22">
            <a:extLst>
              <a:ext uri="{FF2B5EF4-FFF2-40B4-BE49-F238E27FC236}">
                <a16:creationId xmlns:a16="http://schemas.microsoft.com/office/drawing/2014/main" id="{41911BCE-B2DB-A632-3B73-65C640A6D3C1}"/>
              </a:ext>
            </a:extLst>
          </p:cNvPr>
          <p:cNvSpPr txBox="1"/>
          <p:nvPr/>
        </p:nvSpPr>
        <p:spPr>
          <a:xfrm>
            <a:off x="11335173" y="2805376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/>
                <a:ea typeface="Red Hat Display" panose="02010303040201060303" pitchFamily="2" charset="0"/>
                <a:cs typeface="Segoe UI"/>
                <a:sym typeface="Red Hat Display Bold"/>
              </a:rPr>
              <a:t>06</a:t>
            </a: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Red Hat Display Bold"/>
            </a:endParaRPr>
          </a:p>
        </p:txBody>
      </p:sp>
      <p:sp>
        <p:nvSpPr>
          <p:cNvPr id="59" name="AutoShape 10">
            <a:extLst>
              <a:ext uri="{FF2B5EF4-FFF2-40B4-BE49-F238E27FC236}">
                <a16:creationId xmlns:a16="http://schemas.microsoft.com/office/drawing/2014/main" id="{DB5E58D2-38AF-C1D1-56E7-D07493674ABC}"/>
              </a:ext>
            </a:extLst>
          </p:cNvPr>
          <p:cNvSpPr/>
          <p:nvPr/>
        </p:nvSpPr>
        <p:spPr>
          <a:xfrm>
            <a:off x="8442679" y="3216685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3" name="TextBox 22">
            <a:extLst>
              <a:ext uri="{FF2B5EF4-FFF2-40B4-BE49-F238E27FC236}">
                <a16:creationId xmlns:a16="http://schemas.microsoft.com/office/drawing/2014/main" id="{E3792C7C-7B2B-5FD6-BDA0-A516011F5ACD}"/>
              </a:ext>
            </a:extLst>
          </p:cNvPr>
          <p:cNvSpPr txBox="1"/>
          <p:nvPr/>
        </p:nvSpPr>
        <p:spPr>
          <a:xfrm>
            <a:off x="11326209" y="3401527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/>
                <a:ea typeface="Red Hat Display" panose="02010303040201060303" pitchFamily="2" charset="0"/>
                <a:cs typeface="Segoe UI"/>
                <a:sym typeface="Red Hat Display Bold"/>
              </a:rPr>
              <a:t>07</a:t>
            </a: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Red Hat Display Bold"/>
            </a:endParaRPr>
          </a:p>
        </p:txBody>
      </p:sp>
      <p:sp>
        <p:nvSpPr>
          <p:cNvPr id="65" name="AutoShape 10">
            <a:extLst>
              <a:ext uri="{FF2B5EF4-FFF2-40B4-BE49-F238E27FC236}">
                <a16:creationId xmlns:a16="http://schemas.microsoft.com/office/drawing/2014/main" id="{B44974F2-EC87-1AFD-B574-52D7C70FDECB}"/>
              </a:ext>
            </a:extLst>
          </p:cNvPr>
          <p:cNvSpPr/>
          <p:nvPr/>
        </p:nvSpPr>
        <p:spPr>
          <a:xfrm>
            <a:off x="8433715" y="3803067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9" name="TextBox 22">
            <a:extLst>
              <a:ext uri="{FF2B5EF4-FFF2-40B4-BE49-F238E27FC236}">
                <a16:creationId xmlns:a16="http://schemas.microsoft.com/office/drawing/2014/main" id="{51B314C2-64A2-B5FC-7274-442C87E2CFA7}"/>
              </a:ext>
            </a:extLst>
          </p:cNvPr>
          <p:cNvSpPr txBox="1"/>
          <p:nvPr/>
        </p:nvSpPr>
        <p:spPr>
          <a:xfrm>
            <a:off x="11330692" y="4051466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/>
                <a:ea typeface="Red Hat Display" panose="02010303040201060303" pitchFamily="2" charset="0"/>
                <a:cs typeface="Segoe UI"/>
                <a:sym typeface="Red Hat Display Bold"/>
              </a:rPr>
              <a:t>08</a:t>
            </a: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Red Hat Display Bold"/>
            </a:endParaRPr>
          </a:p>
        </p:txBody>
      </p:sp>
      <p:sp>
        <p:nvSpPr>
          <p:cNvPr id="71" name="AutoShape 10">
            <a:extLst>
              <a:ext uri="{FF2B5EF4-FFF2-40B4-BE49-F238E27FC236}">
                <a16:creationId xmlns:a16="http://schemas.microsoft.com/office/drawing/2014/main" id="{994CF1E9-69EA-EF7F-BDD9-96EA3D1F025D}"/>
              </a:ext>
            </a:extLst>
          </p:cNvPr>
          <p:cNvSpPr/>
          <p:nvPr/>
        </p:nvSpPr>
        <p:spPr>
          <a:xfrm>
            <a:off x="8438198" y="4453006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5" name="TextBox 22">
            <a:extLst>
              <a:ext uri="{FF2B5EF4-FFF2-40B4-BE49-F238E27FC236}">
                <a16:creationId xmlns:a16="http://schemas.microsoft.com/office/drawing/2014/main" id="{B1AC386D-47E6-79A8-6F1A-73EEC30DFC73}"/>
              </a:ext>
            </a:extLst>
          </p:cNvPr>
          <p:cNvSpPr txBox="1"/>
          <p:nvPr/>
        </p:nvSpPr>
        <p:spPr>
          <a:xfrm>
            <a:off x="11335175" y="4728299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/>
                <a:ea typeface="Red Hat Display" panose="02010303040201060303" pitchFamily="2" charset="0"/>
                <a:cs typeface="Segoe UI"/>
                <a:sym typeface="Red Hat Display Bold"/>
              </a:rPr>
              <a:t>09</a:t>
            </a: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Red Hat Display Bold"/>
            </a:endParaRPr>
          </a:p>
        </p:txBody>
      </p:sp>
      <p:sp>
        <p:nvSpPr>
          <p:cNvPr id="77" name="AutoShape 10">
            <a:extLst>
              <a:ext uri="{FF2B5EF4-FFF2-40B4-BE49-F238E27FC236}">
                <a16:creationId xmlns:a16="http://schemas.microsoft.com/office/drawing/2014/main" id="{E4EF4079-D182-01AD-87FD-7343F50B3E25}"/>
              </a:ext>
            </a:extLst>
          </p:cNvPr>
          <p:cNvSpPr/>
          <p:nvPr/>
        </p:nvSpPr>
        <p:spPr>
          <a:xfrm>
            <a:off x="8442681" y="5129839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472C903B-0F85-9BB7-9D8B-2B3749557F2F}"/>
              </a:ext>
            </a:extLst>
          </p:cNvPr>
          <p:cNvSpPr txBox="1"/>
          <p:nvPr/>
        </p:nvSpPr>
        <p:spPr>
          <a:xfrm>
            <a:off x="4979479" y="2843093"/>
            <a:ext cx="247041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"/>
                <a:ea typeface="Red Hat Display" panose="02010303040201060303" pitchFamily="2" charset="0"/>
                <a:cs typeface="Segoe UI"/>
              </a:rPr>
              <a:t>Project Overview</a:t>
            </a:r>
            <a:endParaRPr lang="en-US" dirty="0">
              <a:solidFill>
                <a:srgbClr val="FFFFFF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5DDE2223-61D9-BB8D-FE34-DF3F1CC712C5}"/>
              </a:ext>
            </a:extLst>
          </p:cNvPr>
          <p:cNvSpPr txBox="1"/>
          <p:nvPr/>
        </p:nvSpPr>
        <p:spPr>
          <a:xfrm>
            <a:off x="4984892" y="4618188"/>
            <a:ext cx="247041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"/>
                <a:ea typeface="Red Hat Display" panose="02010303040201060303" pitchFamily="2" charset="0"/>
                <a:cs typeface="Segoe UI"/>
              </a:rPr>
              <a:t>Raw Material and Melt Module</a:t>
            </a: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486D7893-7888-99BC-5D01-6B1C05F0C1D0}"/>
              </a:ext>
            </a:extLst>
          </p:cNvPr>
          <p:cNvSpPr txBox="1"/>
          <p:nvPr/>
        </p:nvSpPr>
        <p:spPr>
          <a:xfrm>
            <a:off x="8579231" y="2806640"/>
            <a:ext cx="247041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Segoe UI"/>
                <a:cs typeface="Segoe UI"/>
              </a:rPr>
              <a:t>FCC Module</a:t>
            </a:r>
            <a:endParaRPr lang="en-US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BE69A26-4065-4ED1-AE54-8A47ACB2ACCC}"/>
              </a:ext>
            </a:extLst>
          </p:cNvPr>
          <p:cNvSpPr txBox="1"/>
          <p:nvPr/>
        </p:nvSpPr>
        <p:spPr>
          <a:xfrm>
            <a:off x="8512326" y="3280872"/>
            <a:ext cx="247041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"/>
                <a:ea typeface="Red Hat Display" panose="02010303040201060303" pitchFamily="2" charset="0"/>
                <a:cs typeface="Segoe UI"/>
              </a:rPr>
              <a:t>Corporate Expenses Module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863FB811-5399-198D-B4C8-AD65D2D84736}"/>
              </a:ext>
            </a:extLst>
          </p:cNvPr>
          <p:cNvSpPr txBox="1"/>
          <p:nvPr/>
        </p:nvSpPr>
        <p:spPr>
          <a:xfrm>
            <a:off x="8464524" y="3888419"/>
            <a:ext cx="2470417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"/>
                <a:cs typeface="Segoe UI"/>
              </a:rPr>
              <a:t>High Level Solution Diagram</a:t>
            </a:r>
            <a:endParaRPr lang="en-US" dirty="0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FB56F7B-B080-D2DF-183F-E4BB4534FB84}"/>
              </a:ext>
            </a:extLst>
          </p:cNvPr>
          <p:cNvSpPr txBox="1"/>
          <p:nvPr/>
        </p:nvSpPr>
        <p:spPr>
          <a:xfrm>
            <a:off x="4984892" y="5293923"/>
            <a:ext cx="247041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"/>
                <a:ea typeface="Red Hat Display" panose="02010303040201060303" pitchFamily="2" charset="0"/>
                <a:cs typeface="Segoe UI"/>
              </a:rPr>
              <a:t>VCC Module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771432CA-BE33-5C2A-930E-0C28CCC29506}"/>
              </a:ext>
            </a:extLst>
          </p:cNvPr>
          <p:cNvSpPr txBox="1"/>
          <p:nvPr/>
        </p:nvSpPr>
        <p:spPr>
          <a:xfrm>
            <a:off x="7553693" y="5297980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/>
                <a:ea typeface="Red Hat Display" panose="02010303040201060303" pitchFamily="2" charset="0"/>
                <a:cs typeface="Segoe UI"/>
                <a:sym typeface="Red Hat Display Bold"/>
              </a:rPr>
              <a:t>05</a:t>
            </a: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Red Hat Display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80EB63A-5ECB-459A-FC57-91113550B477}"/>
              </a:ext>
            </a:extLst>
          </p:cNvPr>
          <p:cNvSpPr txBox="1"/>
          <p:nvPr/>
        </p:nvSpPr>
        <p:spPr>
          <a:xfrm>
            <a:off x="8473490" y="4652923"/>
            <a:ext cx="247041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"/>
                <a:cs typeface="Segoe UI"/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391019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/>
          <p:cNvSpPr txBox="1"/>
          <p:nvPr/>
        </p:nvSpPr>
        <p:spPr>
          <a:xfrm>
            <a:off x="434729" y="243263"/>
            <a:ext cx="640078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/>
                <a:ea typeface="Red Hat Display"/>
                <a:cs typeface="Segoe UI"/>
                <a:sym typeface="Red Hat Display"/>
              </a:rPr>
              <a:t>Project Overview</a:t>
            </a:r>
            <a:endParaRPr lang="en-US" sz="2800" b="1" dirty="0">
              <a:solidFill>
                <a:srgbClr val="102A68"/>
              </a:solidFill>
              <a:latin typeface="Segoe UI"/>
              <a:ea typeface="Red Hat Display"/>
              <a:cs typeface="Segoe U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4729" y="674150"/>
            <a:ext cx="11622736" cy="495194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endParaRPr lang="en-US" sz="1600" dirty="0">
              <a:latin typeface="Segoe UI"/>
              <a:cs typeface="Segoe UI"/>
            </a:endParaRPr>
          </a:p>
          <a:p>
            <a:r>
              <a:rPr lang="en-US" sz="1600" dirty="0">
                <a:latin typeface="Segoe UI"/>
                <a:cs typeface="Segoe UI"/>
              </a:rPr>
              <a:t>The objective of this exercise is to develop a clear and transparent methodology to calculate </a:t>
            </a:r>
            <a:r>
              <a:rPr lang="en-US" sz="1600" b="1" dirty="0">
                <a:latin typeface="Segoe UI"/>
                <a:cs typeface="Segoe UI"/>
              </a:rPr>
              <a:t>GSMPL’s daily and monthly EBITDA</a:t>
            </a:r>
            <a:r>
              <a:rPr lang="en-US" sz="1600" dirty="0">
                <a:latin typeface="Segoe UI"/>
                <a:cs typeface="Segoe UI"/>
              </a:rPr>
              <a:t>, ensuring alignment across sales, cost, and margin elements, and enabling effective future tracking of profitability drivers.</a:t>
            </a:r>
          </a:p>
          <a:p>
            <a:endParaRPr lang="en-US" sz="1600" dirty="0">
              <a:solidFill>
                <a:srgbClr val="000000"/>
              </a:solidFill>
              <a:latin typeface="Segoe UI"/>
              <a:ea typeface="Cambria"/>
              <a:cs typeface="Segoe UI"/>
            </a:endParaRPr>
          </a:p>
          <a:p>
            <a:endParaRPr lang="en-US" sz="1400" dirty="0">
              <a:solidFill>
                <a:srgbClr val="000000"/>
              </a:solidFill>
              <a:latin typeface="Segoe UI"/>
              <a:ea typeface="Cambria"/>
              <a:cs typeface="Segoe UI"/>
            </a:endParaRPr>
          </a:p>
          <a:p>
            <a:r>
              <a:rPr lang="en-IN" sz="2400" b="1" dirty="0">
                <a:solidFill>
                  <a:srgbClr val="002060"/>
                </a:solidFill>
                <a:latin typeface="Segoe UI"/>
                <a:ea typeface="Cambria"/>
                <a:cs typeface="Segoe UI"/>
              </a:rPr>
              <a:t>Current pain points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r>
              <a:rPr lang="en-IN" sz="1600" b="1" dirty="0">
                <a:solidFill>
                  <a:schemeClr val="tx1"/>
                </a:solidFill>
                <a:latin typeface="Segoe UI"/>
                <a:cs typeface="Segoe UI"/>
              </a:rPr>
              <a:t>1.</a:t>
            </a:r>
            <a:r>
              <a:rPr lang="en-IN" sz="1600" b="1" dirty="0">
                <a:solidFill>
                  <a:srgbClr val="002060"/>
                </a:solidFill>
                <a:latin typeface="Segoe UI"/>
                <a:cs typeface="Segoe UI"/>
              </a:rPr>
              <a:t> </a:t>
            </a:r>
            <a:r>
              <a:rPr lang="en-US" sz="1600" b="1" dirty="0">
                <a:latin typeface="Segoe UI"/>
                <a:cs typeface="Segoe UI"/>
              </a:rPr>
              <a:t>Lack of Real-Time View</a:t>
            </a:r>
            <a:endParaRPr lang="en-US" sz="1600" dirty="0">
              <a:latin typeface="Segoe UI"/>
              <a:cs typeface="Segoe UI"/>
            </a:endParaRPr>
          </a:p>
          <a:p>
            <a:r>
              <a:rPr lang="en-US" sz="1600" dirty="0">
                <a:latin typeface="Segoe UI"/>
                <a:cs typeface="Segoe UI"/>
              </a:rPr>
              <a:t>No automated link between sales realization, raw material consumption, and margin impact.</a:t>
            </a:r>
          </a:p>
          <a:p>
            <a:r>
              <a:rPr lang="en-US" sz="1600" dirty="0">
                <a:latin typeface="Segoe UI"/>
                <a:cs typeface="Segoe UI"/>
              </a:rPr>
              <a:t>Teams cannot see </a:t>
            </a:r>
            <a:r>
              <a:rPr lang="en-US" sz="1600" b="1" dirty="0">
                <a:latin typeface="Segoe UI"/>
                <a:cs typeface="Segoe UI"/>
              </a:rPr>
              <a:t>day-to-day margin fluctuations</a:t>
            </a:r>
            <a:r>
              <a:rPr lang="en-US" sz="1600" dirty="0">
                <a:latin typeface="Segoe UI"/>
                <a:cs typeface="Segoe UI"/>
              </a:rPr>
              <a:t> quickly.</a:t>
            </a:r>
            <a:endParaRPr lang="en-US" sz="2000" dirty="0"/>
          </a:p>
          <a:p>
            <a:endParaRPr lang="en-IN" sz="16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r>
              <a:rPr lang="en-IN" sz="1600" b="1" dirty="0">
                <a:solidFill>
                  <a:schemeClr val="tx1"/>
                </a:solidFill>
                <a:latin typeface="Segoe UI"/>
                <a:ea typeface="Cambria"/>
                <a:cs typeface="Segoe UI"/>
              </a:rPr>
              <a:t>2.</a:t>
            </a:r>
            <a:r>
              <a:rPr lang="en-IN" sz="1600" b="1" dirty="0">
                <a:solidFill>
                  <a:srgbClr val="002060"/>
                </a:solidFill>
                <a:latin typeface="Segoe UI"/>
                <a:ea typeface="Cambria"/>
                <a:cs typeface="Segoe UI"/>
              </a:rPr>
              <a:t> </a:t>
            </a:r>
            <a:r>
              <a:rPr lang="en-US" sz="1600" b="1" dirty="0">
                <a:latin typeface="Segoe UI"/>
                <a:cs typeface="Segoe UI"/>
              </a:rPr>
              <a:t>Delayed Visibility of Profitability</a:t>
            </a:r>
            <a:endParaRPr lang="en-US" sz="1600" dirty="0">
              <a:latin typeface="Segoe UI"/>
              <a:cs typeface="Segoe UI"/>
            </a:endParaRPr>
          </a:p>
          <a:p>
            <a:r>
              <a:rPr lang="en-US" sz="1600" dirty="0">
                <a:latin typeface="Segoe UI"/>
                <a:cs typeface="Segoe UI"/>
              </a:rPr>
              <a:t>EBITDA is currently derived after multiple reconciliations.</a:t>
            </a:r>
          </a:p>
          <a:p>
            <a:r>
              <a:rPr lang="en-US" sz="1600" dirty="0">
                <a:latin typeface="Segoe UI"/>
                <a:cs typeface="Segoe UI"/>
              </a:rPr>
              <a:t>Management often gets </a:t>
            </a:r>
            <a:r>
              <a:rPr lang="en-US" sz="1600" b="1" dirty="0">
                <a:latin typeface="Segoe UI"/>
                <a:cs typeface="Segoe UI"/>
              </a:rPr>
              <a:t>lagged profitability insights</a:t>
            </a:r>
            <a:r>
              <a:rPr lang="en-US" sz="1600" dirty="0">
                <a:latin typeface="Segoe UI"/>
                <a:cs typeface="Segoe UI"/>
              </a:rPr>
              <a:t>, limiting proactive decision-making.</a:t>
            </a:r>
          </a:p>
          <a:p>
            <a:endParaRPr lang="en-IN" sz="16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r>
              <a:rPr lang="en-IN" sz="1600" b="1" dirty="0">
                <a:solidFill>
                  <a:srgbClr val="002060"/>
                </a:solidFill>
                <a:latin typeface="Segoe UI"/>
                <a:ea typeface="Cambria"/>
                <a:cs typeface="Segoe UI"/>
              </a:rPr>
              <a:t>3. </a:t>
            </a:r>
            <a:r>
              <a:rPr lang="en-US" sz="1600" b="1" dirty="0">
                <a:solidFill>
                  <a:srgbClr val="000000"/>
                </a:solidFill>
                <a:latin typeface="Segoe UI"/>
                <a:ea typeface="Cambria"/>
                <a:cs typeface="Segoe UI"/>
              </a:rPr>
              <a:t>Limited Product-Level Insights</a:t>
            </a:r>
            <a:endParaRPr lang="en-US" sz="1600" dirty="0">
              <a:solidFill>
                <a:srgbClr val="000000"/>
              </a:solidFill>
              <a:latin typeface="Segoe UI"/>
              <a:ea typeface="Cambria"/>
              <a:cs typeface="Segoe UI"/>
            </a:endParaRPr>
          </a:p>
          <a:p>
            <a:r>
              <a:rPr lang="en-US" sz="1600" dirty="0">
                <a:solidFill>
                  <a:srgbClr val="000000"/>
                </a:solidFill>
                <a:latin typeface="Segoe UI"/>
                <a:ea typeface="Cambria"/>
                <a:cs typeface="Segoe UI"/>
              </a:rPr>
              <a:t>Profitability is tracked at an aggregate level in Excel.</a:t>
            </a:r>
          </a:p>
          <a:p>
            <a:r>
              <a:rPr lang="en-US" sz="1600" dirty="0">
                <a:solidFill>
                  <a:srgbClr val="000000"/>
                </a:solidFill>
                <a:latin typeface="Segoe UI"/>
                <a:ea typeface="Cambria"/>
                <a:cs typeface="Segoe UI"/>
              </a:rPr>
              <a:t>Difficult to drill down into </a:t>
            </a:r>
            <a:r>
              <a:rPr lang="en-US" sz="1600" b="1" dirty="0">
                <a:solidFill>
                  <a:srgbClr val="000000"/>
                </a:solidFill>
                <a:latin typeface="Segoe UI"/>
                <a:ea typeface="Cambria"/>
                <a:cs typeface="Segoe UI"/>
              </a:rPr>
              <a:t>product-wise, SKU-wise EBITDA drivers</a:t>
            </a:r>
            <a:r>
              <a:rPr lang="en-US" sz="1600" dirty="0">
                <a:solidFill>
                  <a:srgbClr val="000000"/>
                </a:solidFill>
                <a:latin typeface="Segoe UI"/>
                <a:ea typeface="Cambria"/>
                <a:cs typeface="Segoe UI"/>
              </a:rPr>
              <a:t>.</a:t>
            </a:r>
          </a:p>
          <a:p>
            <a:endParaRPr lang="en-IN" sz="1600" dirty="0">
              <a:solidFill>
                <a:srgbClr val="000000"/>
              </a:solidFill>
              <a:latin typeface="Segoe UI"/>
              <a:ea typeface="Cambria"/>
              <a:cs typeface="Segoe UI"/>
            </a:endParaRPr>
          </a:p>
          <a:p>
            <a:r>
              <a:rPr lang="en-IN" sz="1600" b="1" dirty="0">
                <a:solidFill>
                  <a:srgbClr val="002060"/>
                </a:solidFill>
                <a:latin typeface="Segoe UI"/>
                <a:ea typeface="Cambria"/>
                <a:cs typeface="Segoe UI"/>
              </a:rPr>
              <a:t>4. </a:t>
            </a:r>
            <a:r>
              <a:rPr lang="en-US" sz="1600" b="1" dirty="0">
                <a:solidFill>
                  <a:srgbClr val="000000"/>
                </a:solidFill>
                <a:latin typeface="Segoe UI"/>
                <a:ea typeface="Cambria"/>
                <a:cs typeface="Segoe UI"/>
              </a:rPr>
              <a:t>Cumbersome Month-End Closing</a:t>
            </a:r>
            <a:endParaRPr lang="en-US" sz="1600" dirty="0">
              <a:solidFill>
                <a:srgbClr val="000000"/>
              </a:solidFill>
              <a:latin typeface="Segoe UI"/>
              <a:ea typeface="Cambria"/>
              <a:cs typeface="Segoe UI"/>
            </a:endParaRPr>
          </a:p>
          <a:p>
            <a:r>
              <a:rPr lang="en-US" sz="1600" dirty="0">
                <a:solidFill>
                  <a:srgbClr val="000000"/>
                </a:solidFill>
                <a:latin typeface="Segoe UI"/>
                <a:ea typeface="Cambria"/>
                <a:cs typeface="Segoe UI"/>
              </a:rPr>
              <a:t>Effort-intensive reconciliations between sales, procurement, and finance slow down month-end closing.</a:t>
            </a:r>
          </a:p>
          <a:p>
            <a:r>
              <a:rPr lang="en-US" sz="1600" dirty="0">
                <a:solidFill>
                  <a:srgbClr val="000000"/>
                </a:solidFill>
                <a:latin typeface="Segoe UI"/>
                <a:ea typeface="Cambria"/>
                <a:cs typeface="Segoe UI"/>
              </a:rPr>
              <a:t>Increases pressure on finance teams and delays reporting to leadership</a:t>
            </a:r>
            <a:endParaRPr lang="en-IN" sz="2000" dirty="0">
              <a:latin typeface="Segoe UI"/>
              <a:cs typeface="Segoe UI"/>
            </a:endParaRPr>
          </a:p>
          <a:p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endParaRPr lang="en-IN" sz="1400" b="1" dirty="0">
              <a:solidFill>
                <a:srgbClr val="002060"/>
              </a:solidFill>
              <a:latin typeface="Segoe UI"/>
              <a:ea typeface="Cambria"/>
              <a:cs typeface="Segoe UI"/>
            </a:endParaRPr>
          </a:p>
          <a:p>
            <a:r>
              <a:rPr lang="en-US" sz="1400" dirty="0">
                <a:latin typeface="Segoe UI"/>
                <a:cs typeface="Segoe UI"/>
              </a:rPr>
              <a:t>.</a:t>
            </a:r>
          </a:p>
          <a:p>
            <a:endParaRPr lang="en-US" sz="1400" b="1" dirty="0">
              <a:latin typeface="Segoe UI"/>
              <a:cs typeface="Segoe UI"/>
            </a:endParaRPr>
          </a:p>
          <a:p>
            <a:endParaRPr lang="en-IN" sz="1400" dirty="0">
              <a:latin typeface="Segoe UI"/>
              <a:cs typeface="Segoe UI"/>
            </a:endParaRPr>
          </a:p>
          <a:p>
            <a:endParaRPr lang="en-US" sz="1400" dirty="0">
              <a:solidFill>
                <a:schemeClr val="bg2">
                  <a:lumMod val="10000"/>
                </a:schemeClr>
              </a:solidFill>
              <a:latin typeface="Segoe UI"/>
              <a:cs typeface="Segoe UI"/>
            </a:endParaRPr>
          </a:p>
          <a:p>
            <a:r>
              <a:rPr lang="en-IN" sz="1400" b="1" dirty="0">
                <a:solidFill>
                  <a:srgbClr val="002060"/>
                </a:solidFill>
                <a:latin typeface="Segoe UI"/>
                <a:ea typeface="Cambria"/>
                <a:cs typeface="Segoe UI"/>
              </a:rPr>
              <a:t>Project Overview</a:t>
            </a:r>
          </a:p>
          <a:p>
            <a:endParaRPr lang="en-US" sz="1400" dirty="0">
              <a:solidFill>
                <a:schemeClr val="bg2">
                  <a:lumMod val="10000"/>
                </a:schemeClr>
              </a:solidFill>
              <a:latin typeface="Segoe UI"/>
              <a:cs typeface="Segoe UI"/>
            </a:endParaRPr>
          </a:p>
          <a:p>
            <a:endParaRPr lang="en-IN" sz="1400" b="1" dirty="0">
              <a:solidFill>
                <a:schemeClr val="accent1"/>
              </a:solidFill>
              <a:latin typeface="Segoe UI"/>
              <a:ea typeface="Cambria" panose="02040503050406030204" pitchFamily="18" charset="0"/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/>
              <a:cs typeface="Segoe UI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accent4"/>
              </a:solidFill>
              <a:latin typeface="Segoe UI"/>
              <a:cs typeface="Segoe UI"/>
            </a:endParaRPr>
          </a:p>
          <a:p>
            <a:pPr marL="285750" lvl="1" indent="-285750" algn="just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endParaRPr lang="en-US" sz="1400" kern="1200" dirty="0">
              <a:solidFill>
                <a:schemeClr val="bg2">
                  <a:lumMod val="10000"/>
                </a:schemeClr>
              </a:solidFill>
              <a:latin typeface="Segoe UI"/>
              <a:cs typeface="Segoe UI"/>
            </a:endParaRPr>
          </a:p>
          <a:p>
            <a:pPr marL="285750" lvl="1" indent="-285750" algn="just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endParaRPr lang="en-US" sz="1400" kern="1200" dirty="0">
              <a:solidFill>
                <a:schemeClr val="bg2">
                  <a:lumMod val="10000"/>
                </a:schemeClr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6432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109181" y="0"/>
            <a:ext cx="820230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/>
                <a:ea typeface="Red Hat Display"/>
                <a:cs typeface="Segoe UI"/>
                <a:sym typeface="Red Hat Display"/>
              </a:rPr>
              <a:t>EBITDA Calculation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54098"/>
              </p:ext>
            </p:extLst>
          </p:nvPr>
        </p:nvGraphicFramePr>
        <p:xfrm>
          <a:off x="109180" y="645722"/>
          <a:ext cx="11900849" cy="4033004"/>
        </p:xfrm>
        <a:graphic>
          <a:graphicData uri="http://schemas.openxmlformats.org/drawingml/2006/table">
            <a:tbl>
              <a:tblPr/>
              <a:tblGrid>
                <a:gridCol w="2499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0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25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2" action="ppaction://hlinkfile"/>
                        </a:rPr>
                        <a:t>Total Sales</a:t>
                      </a:r>
                      <a:endParaRPr lang="en-IN" sz="1600" b="0" i="0" u="none" strike="noStrike" dirty="0">
                        <a:solidFill>
                          <a:srgbClr val="0563C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Qty Domestic + Sales Value Domestic + Sales Qty Export + Sales Value Export + Waste Sale/Others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5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3" action="ppaction://hlinkfile"/>
                        </a:rPr>
                        <a:t>Sales &amp; Distribution Expenses</a:t>
                      </a:r>
                      <a:endParaRPr lang="en-IN" sz="1600" b="0" i="0" u="none" strike="noStrike" dirty="0">
                        <a:solidFill>
                          <a:srgbClr val="0563C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Outward Freight + Ocean Freight + Commission + Cash Discount + Rate Discount + Internal Freight + Warehouse charges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25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4" action="ppaction://hlinkfile"/>
                        </a:rPr>
                        <a:t>Net Sales</a:t>
                      </a:r>
                      <a:endParaRPr lang="en-IN" sz="1600" b="0" i="0" u="none" strike="noStrike" dirty="0">
                        <a:solidFill>
                          <a:srgbClr val="0563C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Sales- Sales &amp; Distribution Expenses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5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5" action="ppaction://hlinkfile"/>
                        </a:rPr>
                        <a:t>Melt</a:t>
                      </a:r>
                      <a:endParaRPr lang="en-IN" sz="1600" b="0" i="0" u="none" strike="noStrike" dirty="0">
                        <a:solidFill>
                          <a:srgbClr val="0563C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Melt = PTA + MEG/ Other Raw Materials cost including Conversion cost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25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6" action="ppaction://hlinkfile"/>
                        </a:rPr>
                        <a:t>Gross Margin</a:t>
                      </a:r>
                      <a:endParaRPr lang="en-IN" sz="1600" b="0" i="0" u="none" strike="noStrike" dirty="0">
                        <a:solidFill>
                          <a:srgbClr val="0563C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Net Sales - Melt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51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7" action="ppaction://hlinkfile"/>
                        </a:rPr>
                        <a:t>Subtotal VCC</a:t>
                      </a:r>
                      <a:endParaRPr lang="en-IN" sz="1600" b="0" i="0" u="none" strike="noStrike" dirty="0">
                        <a:solidFill>
                          <a:srgbClr val="0563C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+ Heating + Antimony + Additives &amp; chemicals + Packing materials + Procured RM (Chips, spandex- Other than PTA &amp; MEG)) +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NRV + Inventory Cost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+ Other VCC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25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8" action="ppaction://hlinkfile"/>
                        </a:rPr>
                        <a:t>Contribution</a:t>
                      </a:r>
                      <a:endParaRPr lang="en-IN" sz="1600" b="0" i="0" u="none" strike="noStrike" dirty="0">
                        <a:solidFill>
                          <a:srgbClr val="0563C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Gross Margin/spread - Subtotal VCC (Variable Cost)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5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9" action="ppaction://hlinkfile"/>
                        </a:rPr>
                        <a:t>Subtotal FC Conversion cost</a:t>
                      </a:r>
                      <a:endParaRPr lang="en-IN" sz="1600" b="0" i="0" u="none" strike="noStrike" dirty="0">
                        <a:solidFill>
                          <a:srgbClr val="0563C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Stores &amp; repairs + Manpower (Payroll) + Contract Manpower + Insurance + Overheads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25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10" action="ppaction://hlinkfile"/>
                        </a:rPr>
                        <a:t>Margin </a:t>
                      </a:r>
                      <a:r>
                        <a:rPr lang="en-IN" sz="1600" b="0" i="0" u="none" strike="noStrike" dirty="0" err="1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10" action="ppaction://hlinkfile"/>
                        </a:rPr>
                        <a:t>Jolwa</a:t>
                      </a:r>
                      <a:endParaRPr lang="en-IN" sz="1600" b="0" i="0" u="none" strike="noStrike" dirty="0">
                        <a:solidFill>
                          <a:srgbClr val="0563C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Contribution - Subtotal FC Conversion cost - Internal shifting of SFG (Or any other unallocated cost of Jolwa)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53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11" action="ppaction://hlinkfile"/>
                        </a:rPr>
                        <a:t>Subtotal corporate Expense</a:t>
                      </a:r>
                      <a:endParaRPr lang="en-IN" sz="1600" b="0" i="0" u="none" strike="noStrike" dirty="0">
                        <a:solidFill>
                          <a:srgbClr val="0563C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Corporate Expense Payroll, Other Expenses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25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563C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  <a:hlinkClick r:id="rId12" action="ppaction://hlinkfile"/>
                        </a:rPr>
                        <a:t>EBITDA</a:t>
                      </a:r>
                      <a:endParaRPr lang="en-IN" sz="1600" b="0" i="0" u="none" strike="noStrike" dirty="0">
                        <a:solidFill>
                          <a:srgbClr val="0563C1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Margin </a:t>
                      </a:r>
                      <a:r>
                        <a:rPr lang="en-IN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Jolwa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- Subtotal corporate Expense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805"/>
              </p:ext>
            </p:extLst>
          </p:nvPr>
        </p:nvGraphicFramePr>
        <p:xfrm>
          <a:off x="109181" y="5840188"/>
          <a:ext cx="7988300" cy="445770"/>
        </p:xfrm>
        <a:graphic>
          <a:graphicData uri="http://schemas.openxmlformats.org/drawingml/2006/table">
            <a:tbl>
              <a:tblPr/>
              <a:tblGrid>
                <a:gridCol w="798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</a:rPr>
                        <a:t>Important Points: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Decision to be </a:t>
                      </a:r>
                      <a:r>
                        <a:rPr lang="en-US" sz="14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tajen</a:t>
                      </a:r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Segoe UI" panose="020B0502040204020203" pitchFamily="34" charset="0"/>
                        </a:rPr>
                        <a:t> : How to take care of the Common Cost center expenses at SKU/Product Level ?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9181" y="4889649"/>
            <a:ext cx="11914497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: Full support for SKU, product, and plant-wise allocation; reportable per kg for fine granularity.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Reporting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>
                <a:latin typeface="Segoe UI" panose="020B0502040204020203" pitchFamily="34" charset="0"/>
                <a:cs typeface="Segoe UI" panose="020B0502040204020203" pitchFamily="34" charset="0"/>
              </a:rPr>
              <a:t>Frequency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: Generates daily, month-to-date, and “T-2” (two days lag) management dashboards.</a:t>
            </a:r>
            <a:endParaRPr lang="en-US" sz="1600" b="0" i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38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118280" y="235189"/>
            <a:ext cx="820230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Sales &amp; Net Sales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8280" y="948624"/>
            <a:ext cx="11955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Sales Data Sources: 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Directly sourced from SAP, reflecting Domestic, Export, and Waste/Other sales. Sales quantity and value are captured separately for each segment and product SKU.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Key Adjustments:</a:t>
            </a:r>
          </a:p>
          <a:p>
            <a:pPr lvl="1"/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Sales Returns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SAP entries adjust sales on the actual return date.</a:t>
            </a:r>
          </a:p>
          <a:p>
            <a:pPr lvl="1"/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Dealer Commission &amp; Rate Differences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Fetched at invoice level and allocated per SKU.</a:t>
            </a:r>
          </a:p>
          <a:p>
            <a:pPr lvl="1"/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Waste Sales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Classified under "Others," mapped using specific SAP waste codes pending more granular SKU mapping.</a:t>
            </a:r>
          </a:p>
          <a:p>
            <a:pPr lvl="1"/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Distribution Expenses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Include Outward Freight, Ocean Freight, Commission, Cash Discount, Rate Discount, Internal Freight, and Warehouse Charges.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Net Sales Formula: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Net Sales=Total Sales−Sales Distribution Expenses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Reporting: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Drill-downs possible, and credits or adjustments are posted by date for monthly closing.</a:t>
            </a:r>
          </a:p>
          <a:p>
            <a:pPr lvl="1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7898" y="4986046"/>
            <a:ext cx="11230938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Sales Total Value=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(Sales Value Domestic+ Sales Value Export)−Sales Returns Value−Dealer Commission ± Price/Rate Differences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Net Sales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= Sales Total Value – Sales Distribution Expenses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850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109181" y="314793"/>
            <a:ext cx="820230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Melt (PTA &amp; MEG) 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181" y="1162632"/>
            <a:ext cx="11955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Logic:</a:t>
            </a:r>
          </a:p>
          <a:p>
            <a:pPr lvl="1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Consumption mapped through BOM: 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Each SKU’s daily output × BOM factor gives PTA/MEG consumption.</a:t>
            </a:r>
          </a:p>
          <a:p>
            <a:pPr lvl="1"/>
            <a:r>
              <a:rPr lang="en-IN" b="1" i="1" dirty="0">
                <a:latin typeface="Segoe UI" panose="020B0502040204020203" pitchFamily="34" charset="0"/>
                <a:cs typeface="Segoe UI" panose="020B0502040204020203" pitchFamily="34" charset="0"/>
              </a:rPr>
              <a:t>Pricing</a:t>
            </a: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 Initially uses last costed price, adjusted at month-end with actual procurement rates.</a:t>
            </a:r>
          </a:p>
          <a:p>
            <a:pPr lvl="1"/>
            <a:r>
              <a:rPr lang="en-IN" b="1" i="1" dirty="0">
                <a:latin typeface="Segoe UI" panose="020B0502040204020203" pitchFamily="34" charset="0"/>
                <a:cs typeface="Segoe UI" panose="020B0502040204020203" pitchFamily="34" charset="0"/>
              </a:rPr>
              <a:t>Consumption Mapping</a:t>
            </a: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BOM defines the standard consumption of PTA for each SKU.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With the daily production plan, PTA consumption is derived by multiplying the SKU output quantity by the BOM consumption factor.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This allows automated mapping of consumption to SKU on a daily basis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171450" lvl="1"/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     Manual Rate Handling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Until actual cost is finalized, the last manual entry of PTA rate (standard price) will be used for daily costing.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same manual rate continues till it is updated, ensuring consistency.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Comment: </a:t>
            </a:r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Tracks impact of raw material volatility and aligns cost allocation dynamically.</a:t>
            </a:r>
          </a:p>
          <a:p>
            <a:pPr lvl="1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181" y="5326036"/>
            <a:ext cx="1172342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Gross Margin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= Net Sales−Melt Raw Material Cost</a:t>
            </a:r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3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109181" y="254833"/>
            <a:ext cx="820230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Variable Cost Contribution (VCC) 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181" y="1230891"/>
            <a:ext cx="119554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Components: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Power, Heating, Antimony, Additives/Chemicals, Packing Material, Procured RM Chips &amp; Spandex, Other VCC.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Power: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Calculated as per plant and production line. Rate and quantity norms are maintained in the system and multiplied with plant-wise correction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Heating: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Merge Factor applied per SKU to establish required heating quantity, then costed at the latest manual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BOM Mapping: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Antimony, Additives, Chemicals, and Packing are tracked by combining quantity (from BOM/production plans) with rates from SAP/material masters.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Procured RMs: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Last cost from SAP material master × actual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NRV and Inventory Cost : </a:t>
            </a:r>
            <a:r>
              <a:rPr lang="en-US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NRV is defined as the estimated selling price of an asset in the ordinary course of business, less the expected costs necessary to complete and sell the asset</a:t>
            </a:r>
          </a:p>
          <a:p>
            <a:r>
              <a:rPr lang="en-US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    NRV=Estimated Selling Price − Costs to Produce − Costs to Sell.</a:t>
            </a:r>
          </a:p>
          <a:p>
            <a:r>
              <a:rPr lang="en-US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   Inventory Cost will be calculated for EBITDA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Other VCC: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Plant-wise consumable costs split using merge factors for SKU-wise allocation.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Highlights: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Ensures daily, SKU-level allocation with audit trails for all variable costs.</a:t>
            </a:r>
          </a:p>
          <a:p>
            <a:pPr lvl="1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181" y="5847539"/>
            <a:ext cx="1172342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Contribution=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Gross Margin−Total VCC </a:t>
            </a:r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109181" y="272707"/>
            <a:ext cx="820230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Fixed Cost Conversion 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181" y="980593"/>
            <a:ext cx="11955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Components: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Stores &amp; Repairs (SAP), Manpower Payroll (Manual), Contract Manpower (IGMS + SAP), Insurance (Manual), and Overheads (Manual/historical).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Allocation: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Fixed costs mapped to SKUs via merge factors or production distribution logic. Payroll can be adjusted with factors for leaves or overtime.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Insurance: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Two options—(1) Upfront allocation as per planned sales quantity per SKU/product or (2) Daily spread using recurring monthly journals.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Comment: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Provides daily control and transparency over plant-level conversion costs.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9181" y="3565916"/>
            <a:ext cx="11955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Definition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Margin after variable and fixed costs, key performance indicator for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(primary producing)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Adjustments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Accounts for "Internal Shifting of SFG" (semi-finished goods), with COGM and opening stock handled based on SAP data and production postings.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Purpose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Crucial for site and product profitability analysis.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plant in scope, with options to extend logic to other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SAP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Weighted average of COGS maintained daily for accuracy.</a:t>
            </a:r>
          </a:p>
          <a:p>
            <a:pPr lvl="1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2BEB7473-DC7C-59C9-22E5-D3755274ED4C}"/>
              </a:ext>
            </a:extLst>
          </p:cNvPr>
          <p:cNvSpPr txBox="1"/>
          <p:nvPr/>
        </p:nvSpPr>
        <p:spPr>
          <a:xfrm>
            <a:off x="109181" y="3150417"/>
            <a:ext cx="820230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Internal Shifting Cost of SFG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8B99D-B672-AC14-C20B-B8D8D1A4A003}"/>
              </a:ext>
            </a:extLst>
          </p:cNvPr>
          <p:cNvSpPr/>
          <p:nvPr/>
        </p:nvSpPr>
        <p:spPr>
          <a:xfrm>
            <a:off x="225187" y="5643408"/>
            <a:ext cx="11723428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Margin at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=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Contribution−Total Fixed Cost Conversion−Internal Shifting Cost of SFG 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8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109181" y="269823"/>
            <a:ext cx="820230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Corporate Expenses Module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181" y="980593"/>
            <a:ext cx="11955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: Corporate Payroll, Other Corporate Expenses, Corporate Income.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Modeling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: Allocated using last month/quarter averages, grouped under four cost centers. Can be bucketed as "Others" or given dedicated reporting heads based on management decision.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Purpose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: Segregates headquarters costs from operational plant costs, allowing cleaner plant performance tracking.</a:t>
            </a:r>
          </a:p>
          <a:p>
            <a:pPr lvl="1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181" y="4924210"/>
            <a:ext cx="11723428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Total Corporate Expenses=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Corporate Expense Payroll + Corporate Expense Others - Corporate Income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EBITDA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= Margin at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– Total Corporate Expenses</a:t>
            </a:r>
            <a:endParaRPr lang="en-I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4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1626</Words>
  <Application>Microsoft Office PowerPoint</Application>
  <PresentationFormat>Widescreen</PresentationFormat>
  <Paragraphs>177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Calibri</vt:lpstr>
      <vt:lpstr>Courier New</vt:lpstr>
      <vt:lpstr>Red Hat Display</vt:lpstr>
      <vt:lpstr>Segoe UI</vt:lpstr>
      <vt:lpstr>Wingdings</vt:lpstr>
      <vt:lpstr>Office Theme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Anantadeb Bag</dc:creator>
  <cp:lastModifiedBy>Shantanu Ray Chaudhuri</cp:lastModifiedBy>
  <cp:revision>107</cp:revision>
  <dcterms:created xsi:type="dcterms:W3CDTF">2025-02-06T10:59:08Z</dcterms:created>
  <dcterms:modified xsi:type="dcterms:W3CDTF">2025-10-13T07:59:35Z</dcterms:modified>
</cp:coreProperties>
</file>